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66" r:id="rId4"/>
    <p:sldId id="278" r:id="rId5"/>
    <p:sldId id="936" r:id="rId6"/>
    <p:sldId id="262" r:id="rId7"/>
    <p:sldId id="281" r:id="rId8"/>
    <p:sldId id="931" r:id="rId9"/>
    <p:sldId id="932" r:id="rId10"/>
    <p:sldId id="933" r:id="rId11"/>
    <p:sldId id="934" r:id="rId12"/>
    <p:sldId id="937" r:id="rId13"/>
    <p:sldId id="291" r:id="rId14"/>
    <p:sldId id="286" r:id="rId15"/>
    <p:sldId id="274" r:id="rId16"/>
    <p:sldId id="287" r:id="rId17"/>
    <p:sldId id="275" r:id="rId18"/>
    <p:sldId id="288" r:id="rId19"/>
    <p:sldId id="290" r:id="rId20"/>
    <p:sldId id="942" r:id="rId21"/>
    <p:sldId id="271" r:id="rId22"/>
    <p:sldId id="938" r:id="rId23"/>
    <p:sldId id="943" r:id="rId24"/>
    <p:sldId id="939" r:id="rId25"/>
    <p:sldId id="944"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EF"/>
    <a:srgbClr val="27348B"/>
    <a:srgbClr val="A9C9E9"/>
    <a:srgbClr val="C6DBF0"/>
    <a:srgbClr val="AAC9E9"/>
    <a:srgbClr val="085DAA"/>
    <a:srgbClr val="275F97"/>
    <a:srgbClr val="7C87BE"/>
    <a:srgbClr val="0C38A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0448" autoAdjust="0"/>
  </p:normalViewPr>
  <p:slideViewPr>
    <p:cSldViewPr snapToGrid="0" snapToObjects="1">
      <p:cViewPr varScale="1">
        <p:scale>
          <a:sx n="115" d="100"/>
          <a:sy n="115" d="100"/>
        </p:scale>
        <p:origin x="318" y="84"/>
      </p:cViewPr>
      <p:guideLst>
        <p:guide orient="horz" pos="2160"/>
        <p:guide pos="3840"/>
      </p:guideLst>
    </p:cSldViewPr>
  </p:slideViewPr>
  <p:notesTextViewPr>
    <p:cViewPr>
      <p:scale>
        <a:sx n="3" d="2"/>
        <a:sy n="3" d="2"/>
      </p:scale>
      <p:origin x="0" y="0"/>
    </p:cViewPr>
  </p:notesTextViewPr>
  <p:sorterViewPr>
    <p:cViewPr>
      <p:scale>
        <a:sx n="100" d="100"/>
        <a:sy n="100" d="100"/>
      </p:scale>
      <p:origin x="0" y="-7732"/>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50AF7A-051A-4BF0-8FD7-FCEF7719C314}" type="datetimeFigureOut">
              <a:rPr lang="pt-BR" smtClean="0"/>
              <a:t>23/07/2019</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A1C2398-BD9D-4F08-B1C5-A6A9BECDF4EE}" type="slidenum">
              <a:rPr lang="pt-BR" smtClean="0"/>
              <a:t>‹#›</a:t>
            </a:fld>
            <a:endParaRPr lang="pt-BR"/>
          </a:p>
        </p:txBody>
      </p:sp>
    </p:spTree>
    <p:extLst>
      <p:ext uri="{BB962C8B-B14F-4D97-AF65-F5344CB8AC3E}">
        <p14:creationId xmlns:p14="http://schemas.microsoft.com/office/powerpoint/2010/main" val="353753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Good</a:t>
            </a:r>
            <a:r>
              <a:rPr lang="pt-BR" dirty="0"/>
              <a:t> </a:t>
            </a:r>
            <a:r>
              <a:rPr lang="pt-BR" dirty="0" err="1"/>
              <a:t>afternoon</a:t>
            </a:r>
            <a:r>
              <a:rPr lang="pt-BR" dirty="0"/>
              <a:t>.</a:t>
            </a:r>
          </a:p>
          <a:p>
            <a:endParaRPr lang="pt-BR" dirty="0"/>
          </a:p>
          <a:p>
            <a:r>
              <a:rPr lang="en-US" dirty="0"/>
              <a:t>Thanks very much to the IAS Conference for the opportunity to present the initial results of the </a:t>
            </a:r>
            <a:r>
              <a:rPr lang="en-US" dirty="0" err="1"/>
              <a:t>imPrEP</a:t>
            </a:r>
            <a:r>
              <a:rPr lang="en-US" dirty="0"/>
              <a:t> demonstration project, on behalf of the team and participants.</a:t>
            </a:r>
            <a:endParaRPr lang="pt-BR" dirty="0"/>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ImPrEP</a:t>
            </a:r>
            <a:r>
              <a:rPr lang="en-US" sz="1200" dirty="0"/>
              <a:t> is an ongoing </a:t>
            </a:r>
            <a:r>
              <a:rPr lang="en-US" sz="1200" kern="1200" dirty="0">
                <a:solidFill>
                  <a:schemeClr val="tx1"/>
                </a:solidFill>
                <a:effectLst/>
                <a:latin typeface="+mn-lt"/>
                <a:ea typeface="+mn-ea"/>
                <a:cs typeface="+mn-cs"/>
              </a:rPr>
              <a:t>demonstration project of same day PrEP initiation </a:t>
            </a:r>
            <a:r>
              <a:rPr lang="en-US" sz="1200" dirty="0"/>
              <a:t>among MSM and </a:t>
            </a:r>
            <a:r>
              <a:rPr lang="en-US" dirty="0"/>
              <a:t>transgender women</a:t>
            </a:r>
            <a:r>
              <a:rPr lang="en-US" sz="1200" dirty="0"/>
              <a:t> in Brazil, Mexico and Peru.</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particular, I will be presenting data on s</a:t>
            </a:r>
            <a:r>
              <a:rPr lang="en-US" sz="1200" dirty="0"/>
              <a:t>afety, early continuation, adherence and HIV incidence. </a:t>
            </a:r>
            <a:r>
              <a:rPr lang="en-US" sz="1200" kern="1200" dirty="0">
                <a:solidFill>
                  <a:schemeClr val="tx1"/>
                </a:solidFill>
                <a:effectLst/>
                <a:latin typeface="+mn-lt"/>
                <a:ea typeface="+mn-ea"/>
                <a:cs typeface="+mn-cs"/>
              </a:rPr>
              <a:t>This study is being funded by </a:t>
            </a:r>
            <a:r>
              <a:rPr lang="en-US" sz="1200" kern="1200" dirty="0" err="1">
                <a:solidFill>
                  <a:schemeClr val="tx1"/>
                </a:solidFill>
                <a:effectLst/>
                <a:latin typeface="+mn-lt"/>
                <a:ea typeface="+mn-ea"/>
                <a:cs typeface="+mn-cs"/>
              </a:rPr>
              <a:t>Unitaid</a:t>
            </a:r>
            <a:r>
              <a:rPr lang="en-US" sz="1200" kern="1200" dirty="0">
                <a:solidFill>
                  <a:schemeClr val="tx1"/>
                </a:solidFill>
                <a:effectLst/>
                <a:latin typeface="+mn-lt"/>
                <a:ea typeface="+mn-ea"/>
                <a:cs typeface="+mn-cs"/>
              </a:rPr>
              <a:t> with the support of the Ministries of Health of each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2</a:t>
            </a:fld>
            <a:endParaRPr lang="pt-BR"/>
          </a:p>
        </p:txBody>
      </p:sp>
    </p:spTree>
    <p:extLst>
      <p:ext uri="{BB962C8B-B14F-4D97-AF65-F5344CB8AC3E}">
        <p14:creationId xmlns:p14="http://schemas.microsoft.com/office/powerpoint/2010/main" val="100460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In this slide you can see the study procedures and laboratory assessments at each study visit.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Importantly, participants received a 30 days’ supply of TDF/FTC on the day of enrollment after a negative HIV rapid test result and after signs and symptoms of acute infection were ruled out  .</a:t>
            </a:r>
          </a:p>
          <a:p>
            <a:endParaRPr lang="en-US" dirty="0"/>
          </a:p>
          <a:p>
            <a:r>
              <a:rPr lang="en-US" dirty="0"/>
              <a:t>Briefly, on the screening/enrollment visit, a behavior assessment was performed to evaluate Prep eligibility. Additionally, HIV rapid test, Creatinine, hepatitis B, C , syphilis and molecular testing for rectal </a:t>
            </a:r>
            <a:r>
              <a:rPr lang="en-US" dirty="0" err="1"/>
              <a:t>clamidia</a:t>
            </a:r>
            <a:r>
              <a:rPr lang="en-US" dirty="0"/>
              <a:t> and gonorrhea were performed. </a:t>
            </a:r>
          </a:p>
          <a:p>
            <a:endParaRPr lang="en-US" dirty="0"/>
          </a:p>
          <a:p>
            <a:r>
              <a:rPr lang="en-US" dirty="0"/>
              <a:t>A clinical evaluation of signs and symptoms of HIV acute infection and HIV viral load were performed .</a:t>
            </a:r>
          </a:p>
          <a:p>
            <a:endParaRPr lang="en-US" dirty="0"/>
          </a:p>
          <a:p>
            <a:r>
              <a:rPr lang="en-US" dirty="0"/>
              <a:t>A follow up visit was scheduled for 30 day after the initial visit when baseline lab assessments were reviewed. Participants were followed quarterly thereafter.</a:t>
            </a:r>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12</a:t>
            </a:fld>
            <a:endParaRPr lang="pt-BR"/>
          </a:p>
        </p:txBody>
      </p:sp>
    </p:spTree>
    <p:extLst>
      <p:ext uri="{BB962C8B-B14F-4D97-AF65-F5344CB8AC3E}">
        <p14:creationId xmlns:p14="http://schemas.microsoft.com/office/powerpoint/2010/main" val="377188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From February 2018 until May 2019, 4954 individuals enrolled in Brazil (3205), Peru (1010) and Mexico (739), accumulating 2069 person-years of PrEP use. Median age was 29 years (IQR 24-36), 94% (4648/4954) were MSM and 6% (306/4954) TGW.</a:t>
            </a:r>
            <a:r>
              <a:rPr lang="en-US" sz="1200" kern="1200" baseline="0" dirty="0">
                <a:solidFill>
                  <a:schemeClr val="tx1"/>
                </a:solidFill>
                <a:effectLst/>
                <a:latin typeface="+mn-lt"/>
                <a:ea typeface="+mn-ea"/>
                <a:cs typeface="+mn-cs"/>
              </a:rPr>
              <a:t> Of note, only</a:t>
            </a:r>
            <a:r>
              <a:rPr lang="en-US" sz="1200" kern="1200" dirty="0">
                <a:solidFill>
                  <a:schemeClr val="tx1"/>
                </a:solidFill>
                <a:effectLst/>
                <a:latin typeface="+mn-lt"/>
                <a:ea typeface="+mn-ea"/>
                <a:cs typeface="+mn-cs"/>
              </a:rPr>
              <a:t> 44 (1.1%) had an </a:t>
            </a:r>
            <a:r>
              <a:rPr lang="en-US" sz="1200" kern="1200" dirty="0" err="1">
                <a:solidFill>
                  <a:schemeClr val="tx1"/>
                </a:solidFill>
                <a:effectLst/>
                <a:latin typeface="+mn-lt"/>
                <a:ea typeface="+mn-ea"/>
                <a:cs typeface="+mn-cs"/>
              </a:rPr>
              <a:t>eGFR</a:t>
            </a:r>
            <a:r>
              <a:rPr lang="en-US" sz="1200" kern="1200" dirty="0">
                <a:solidFill>
                  <a:schemeClr val="tx1"/>
                </a:solidFill>
                <a:effectLst/>
                <a:latin typeface="+mn-lt"/>
                <a:ea typeface="+mn-ea"/>
                <a:cs typeface="+mn-cs"/>
              </a:rPr>
              <a:t> &lt;60 mL/min.</a:t>
            </a:r>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15</a:t>
            </a:fld>
            <a:endParaRPr lang="pt-BR"/>
          </a:p>
        </p:txBody>
      </p:sp>
    </p:spTree>
    <p:extLst>
      <p:ext uri="{BB962C8B-B14F-4D97-AF65-F5344CB8AC3E}">
        <p14:creationId xmlns:p14="http://schemas.microsoft.com/office/powerpoint/2010/main" val="325995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a:solidFill>
                  <a:schemeClr val="tx1"/>
                </a:solidFill>
                <a:effectLst/>
                <a:latin typeface="+mn-lt"/>
                <a:ea typeface="+mn-ea"/>
                <a:cs typeface="+mn-cs"/>
              </a:rPr>
              <a:t>From February 2018 until May 2019, 4954 individuals enrolled in Brazil (3205), Peru (1010) and Mexico (739), accumulating 2069 person-years of PrEP use. Median age was 29 years (IQR 24-36), 94% (4648/4954) were MSM and 6% (306/4954) TGW.</a:t>
            </a:r>
            <a:r>
              <a:rPr lang="en-US" sz="1200" kern="1200" baseline="0" dirty="0">
                <a:solidFill>
                  <a:schemeClr val="tx1"/>
                </a:solidFill>
                <a:effectLst/>
                <a:latin typeface="+mn-lt"/>
                <a:ea typeface="+mn-ea"/>
                <a:cs typeface="+mn-cs"/>
              </a:rPr>
              <a:t> Of note, only</a:t>
            </a:r>
            <a:r>
              <a:rPr lang="en-US" sz="1200" kern="1200" dirty="0">
                <a:solidFill>
                  <a:schemeClr val="tx1"/>
                </a:solidFill>
                <a:effectLst/>
                <a:latin typeface="+mn-lt"/>
                <a:ea typeface="+mn-ea"/>
                <a:cs typeface="+mn-cs"/>
              </a:rPr>
              <a:t> 44 (1.1%) had an </a:t>
            </a:r>
            <a:r>
              <a:rPr lang="en-US" sz="1200" kern="1200" dirty="0" err="1">
                <a:solidFill>
                  <a:schemeClr val="tx1"/>
                </a:solidFill>
                <a:effectLst/>
                <a:latin typeface="+mn-lt"/>
                <a:ea typeface="+mn-ea"/>
                <a:cs typeface="+mn-cs"/>
              </a:rPr>
              <a:t>eGFR</a:t>
            </a:r>
            <a:r>
              <a:rPr lang="en-US" sz="1200" kern="1200" dirty="0">
                <a:solidFill>
                  <a:schemeClr val="tx1"/>
                </a:solidFill>
                <a:effectLst/>
                <a:latin typeface="+mn-lt"/>
                <a:ea typeface="+mn-ea"/>
                <a:cs typeface="+mn-cs"/>
              </a:rPr>
              <a:t> &lt;60 mL/min.</a:t>
            </a:r>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16</a:t>
            </a:fld>
            <a:endParaRPr lang="pt-BR"/>
          </a:p>
        </p:txBody>
      </p:sp>
    </p:spTree>
    <p:extLst>
      <p:ext uri="{BB962C8B-B14F-4D97-AF65-F5344CB8AC3E}">
        <p14:creationId xmlns:p14="http://schemas.microsoft.com/office/powerpoint/2010/main" val="14013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Baseline active syphilis, rectal chlamydia and rectal gonorrhea prevalence were, respectively, 9.9% (CI 95%:9.0-10.8), 11.7% (CI95%:10.7-12.7) and 7.4% (CI95%:6.6-8.2).</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17</a:t>
            </a:fld>
            <a:endParaRPr lang="pt-BR"/>
          </a:p>
        </p:txBody>
      </p:sp>
    </p:spTree>
    <p:extLst>
      <p:ext uri="{BB962C8B-B14F-4D97-AF65-F5344CB8AC3E}">
        <p14:creationId xmlns:p14="http://schemas.microsoft.com/office/powerpoint/2010/main" val="381931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Baseline active syphilis, rectal chlamydia and rectal gonorrhea prevalence were, respectively, 9.9% (CI 95%:9.0-10.8), 11.7% (CI95%:10.7-12.7) and 7.4% (CI95%:6.6-8.2).</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18</a:t>
            </a:fld>
            <a:endParaRPr lang="pt-BR"/>
          </a:p>
        </p:txBody>
      </p:sp>
    </p:spTree>
    <p:extLst>
      <p:ext uri="{BB962C8B-B14F-4D97-AF65-F5344CB8AC3E}">
        <p14:creationId xmlns:p14="http://schemas.microsoft.com/office/powerpoint/2010/main" val="1358030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Of individuals initiating PrEP, overall early continuation was achieved by 79,8% while adherence was 96.9%, with differences among participating countries. As you can see in this figures,</a:t>
            </a:r>
            <a:r>
              <a:rPr lang="en-US" baseline="0" dirty="0"/>
              <a:t> </a:t>
            </a:r>
            <a:r>
              <a:rPr lang="en-US" dirty="0"/>
              <a:t>early continuation in </a:t>
            </a:r>
            <a:r>
              <a:rPr lang="en-US" dirty="0" err="1"/>
              <a:t>Brasil</a:t>
            </a:r>
            <a:r>
              <a:rPr lang="en-US" dirty="0"/>
              <a:t> was </a:t>
            </a:r>
            <a:r>
              <a:rPr lang="en-US" sz="1200" kern="1200" dirty="0">
                <a:solidFill>
                  <a:schemeClr val="tx1"/>
                </a:solidFill>
                <a:effectLst/>
                <a:latin typeface="+mn-lt"/>
                <a:ea typeface="+mn-ea"/>
                <a:cs typeface="+mn-cs"/>
              </a:rPr>
              <a:t>85.5% and adherence</a:t>
            </a:r>
            <a:r>
              <a:rPr lang="en-US" sz="1200" kern="1200" baseline="0" dirty="0">
                <a:solidFill>
                  <a:schemeClr val="tx1"/>
                </a:solidFill>
                <a:effectLst/>
                <a:latin typeface="+mn-lt"/>
                <a:ea typeface="+mn-ea"/>
                <a:cs typeface="+mn-cs"/>
              </a:rPr>
              <a:t> was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97.7%. These figures are similar in Mexico, with 82.5% early continuation and 98.4% adherence, and lower in</a:t>
            </a:r>
            <a:r>
              <a:rPr lang="en-US" sz="1200" kern="1200" baseline="0" dirty="0">
                <a:solidFill>
                  <a:schemeClr val="tx1"/>
                </a:solidFill>
                <a:effectLst/>
                <a:latin typeface="+mn-lt"/>
                <a:ea typeface="+mn-ea"/>
                <a:cs typeface="+mn-cs"/>
              </a:rPr>
              <a:t> Peru, with </a:t>
            </a:r>
            <a:r>
              <a:rPr lang="en-US" sz="1200" kern="1200" dirty="0">
                <a:solidFill>
                  <a:schemeClr val="tx1"/>
                </a:solidFill>
                <a:effectLst/>
                <a:latin typeface="+mn-lt"/>
                <a:ea typeface="+mn-ea"/>
                <a:cs typeface="+mn-cs"/>
              </a:rPr>
              <a:t>53.6% early continuation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92.0% adherence. Overall </a:t>
            </a:r>
            <a:r>
              <a:rPr lang="en-US" dirty="0"/>
              <a:t>HIV incidence was 0.8 per 100 person years (CI 95% 0.4-1.4),</a:t>
            </a:r>
            <a:r>
              <a:rPr lang="en-US" baseline="0" dirty="0"/>
              <a:t> and also varied by country, with higher incidence of HIV infection in Peru.</a:t>
            </a:r>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20</a:t>
            </a:fld>
            <a:endParaRPr lang="pt-BR"/>
          </a:p>
        </p:txBody>
      </p:sp>
    </p:spTree>
    <p:extLst>
      <p:ext uri="{BB962C8B-B14F-4D97-AF65-F5344CB8AC3E}">
        <p14:creationId xmlns:p14="http://schemas.microsoft.com/office/powerpoint/2010/main" val="157309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Of individuals initiating PrEP, overall early continuation was achieved by 79,8% while adherence was 96.9%, with differences among participating countries. As you can see in this figures,</a:t>
            </a:r>
            <a:r>
              <a:rPr lang="en-US" baseline="0" dirty="0"/>
              <a:t> </a:t>
            </a:r>
            <a:r>
              <a:rPr lang="en-US" dirty="0"/>
              <a:t>early continuation in </a:t>
            </a:r>
            <a:r>
              <a:rPr lang="en-US" dirty="0" err="1"/>
              <a:t>Brasil</a:t>
            </a:r>
            <a:r>
              <a:rPr lang="en-US" dirty="0"/>
              <a:t> was </a:t>
            </a:r>
            <a:r>
              <a:rPr lang="en-US" sz="1200" kern="1200" dirty="0">
                <a:solidFill>
                  <a:schemeClr val="tx1"/>
                </a:solidFill>
                <a:effectLst/>
                <a:latin typeface="+mn-lt"/>
                <a:ea typeface="+mn-ea"/>
                <a:cs typeface="+mn-cs"/>
              </a:rPr>
              <a:t>85.5% and adherence</a:t>
            </a:r>
            <a:r>
              <a:rPr lang="en-US" sz="1200" kern="1200" baseline="0" dirty="0">
                <a:solidFill>
                  <a:schemeClr val="tx1"/>
                </a:solidFill>
                <a:effectLst/>
                <a:latin typeface="+mn-lt"/>
                <a:ea typeface="+mn-ea"/>
                <a:cs typeface="+mn-cs"/>
              </a:rPr>
              <a:t> was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97.7%. These figures are similar in Mexico, with 82.5% early continuation and 98.4% adherence, and lower in</a:t>
            </a:r>
            <a:r>
              <a:rPr lang="en-US" sz="1200" kern="1200" baseline="0" dirty="0">
                <a:solidFill>
                  <a:schemeClr val="tx1"/>
                </a:solidFill>
                <a:effectLst/>
                <a:latin typeface="+mn-lt"/>
                <a:ea typeface="+mn-ea"/>
                <a:cs typeface="+mn-cs"/>
              </a:rPr>
              <a:t> Peru, with </a:t>
            </a:r>
            <a:r>
              <a:rPr lang="en-US" sz="1200" kern="1200" dirty="0">
                <a:solidFill>
                  <a:schemeClr val="tx1"/>
                </a:solidFill>
                <a:effectLst/>
                <a:latin typeface="+mn-lt"/>
                <a:ea typeface="+mn-ea"/>
                <a:cs typeface="+mn-cs"/>
              </a:rPr>
              <a:t>53.6% early continuation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92.0% adherence. Overall </a:t>
            </a:r>
            <a:r>
              <a:rPr lang="en-US" dirty="0"/>
              <a:t>HIV incidence was 0.8 per 100 person years (CI 95% 0.4-1.4),</a:t>
            </a:r>
            <a:r>
              <a:rPr lang="en-US" baseline="0" dirty="0"/>
              <a:t> and also varied by country, with higher incidence of HIV infection in Peru.</a:t>
            </a:r>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21</a:t>
            </a:fld>
            <a:endParaRPr lang="pt-BR"/>
          </a:p>
        </p:txBody>
      </p:sp>
    </p:spTree>
    <p:extLst>
      <p:ext uri="{BB962C8B-B14F-4D97-AF65-F5344CB8AC3E}">
        <p14:creationId xmlns:p14="http://schemas.microsoft.com/office/powerpoint/2010/main" val="94104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rgbClr val="00B39F"/>
              </a:buClr>
              <a:buFont typeface="Wingdings" charset="2"/>
              <a:buChar char="§"/>
            </a:pPr>
            <a:r>
              <a:rPr lang="en-US" sz="1200" dirty="0"/>
              <a:t>Our study offers evidence that same day </a:t>
            </a:r>
            <a:r>
              <a:rPr lang="en-US" sz="1200" dirty="0" err="1"/>
              <a:t>PrEP</a:t>
            </a:r>
            <a:r>
              <a:rPr lang="en-US" sz="1200" dirty="0"/>
              <a:t> initiation in Latin America is feasible and safe.</a:t>
            </a:r>
          </a:p>
          <a:p>
            <a:pPr>
              <a:lnSpc>
                <a:spcPct val="150000"/>
              </a:lnSpc>
              <a:buClr>
                <a:srgbClr val="00B39F"/>
              </a:buClr>
              <a:buFont typeface="Wingdings" charset="2"/>
              <a:buChar char="§"/>
            </a:pPr>
            <a:endParaRPr lang="en-US" sz="1200" dirty="0"/>
          </a:p>
          <a:p>
            <a:pPr>
              <a:lnSpc>
                <a:spcPct val="150000"/>
              </a:lnSpc>
              <a:buClr>
                <a:srgbClr val="00B39F"/>
              </a:buClr>
              <a:buFont typeface="Wingdings" charset="2"/>
              <a:buChar char="§"/>
            </a:pPr>
            <a:r>
              <a:rPr lang="en-US" sz="1200" dirty="0"/>
              <a:t> Levels of early continuation and adherence were good.</a:t>
            </a:r>
          </a:p>
          <a:p>
            <a:pPr>
              <a:lnSpc>
                <a:spcPct val="150000"/>
              </a:lnSpc>
              <a:buClr>
                <a:srgbClr val="00B39F"/>
              </a:buClr>
              <a:buFont typeface="Wingdings" charset="2"/>
              <a:buChar char="§"/>
            </a:pPr>
            <a:endParaRPr lang="en-US" sz="1200" dirty="0"/>
          </a:p>
          <a:p>
            <a:pPr>
              <a:lnSpc>
                <a:spcPct val="150000"/>
              </a:lnSpc>
              <a:buClr>
                <a:srgbClr val="00B39F"/>
              </a:buClr>
              <a:buFont typeface="Wingdings" charset="2"/>
              <a:buChar char="§"/>
            </a:pPr>
            <a:r>
              <a:rPr lang="en-US" sz="1200" dirty="0"/>
              <a:t>The lower early continuation and adherence observed among Peruvian participants may be partially explained by the higher vulnerability of the participants enrolled, as well as lower self-</a:t>
            </a:r>
            <a:r>
              <a:rPr lang="en-US" sz="1200" dirty="0" err="1"/>
              <a:t>referal</a:t>
            </a:r>
            <a:r>
              <a:rPr lang="en-US" sz="1200" dirty="0"/>
              <a:t> for </a:t>
            </a:r>
            <a:r>
              <a:rPr lang="en-US" sz="1200" dirty="0" err="1"/>
              <a:t>PrEP.</a:t>
            </a:r>
            <a:endParaRPr lang="en-US" sz="1200" dirty="0"/>
          </a:p>
          <a:p>
            <a:pPr>
              <a:lnSpc>
                <a:spcPct val="150000"/>
              </a:lnSpc>
              <a:buClr>
                <a:srgbClr val="00B39F"/>
              </a:buClr>
              <a:buFont typeface="Wingdings" charset="2"/>
              <a:buChar char="§"/>
            </a:pPr>
            <a:r>
              <a:rPr lang="en-US" sz="1200" dirty="0"/>
              <a:t>Tailored interventions for young individuals and transgender women must be developed.</a:t>
            </a:r>
            <a:endParaRPr lang="pt-BR" sz="1200" dirty="0"/>
          </a:p>
          <a:p>
            <a:endParaRPr lang="en-US" dirty="0"/>
          </a:p>
        </p:txBody>
      </p:sp>
      <p:sp>
        <p:nvSpPr>
          <p:cNvPr id="4" name="Slide Number Placeholder 3"/>
          <p:cNvSpPr>
            <a:spLocks noGrp="1"/>
          </p:cNvSpPr>
          <p:nvPr>
            <p:ph type="sldNum" sz="quarter" idx="10"/>
          </p:nvPr>
        </p:nvSpPr>
        <p:spPr/>
        <p:txBody>
          <a:bodyPr/>
          <a:lstStyle/>
          <a:p>
            <a:fld id="{4A1C2398-BD9D-4F08-B1C5-A6A9BECDF4EE}" type="slidenum">
              <a:rPr lang="pt-BR" smtClean="0"/>
              <a:t>22</a:t>
            </a:fld>
            <a:endParaRPr lang="pt-BR"/>
          </a:p>
        </p:txBody>
      </p:sp>
    </p:spTree>
    <p:extLst>
      <p:ext uri="{BB962C8B-B14F-4D97-AF65-F5344CB8AC3E}">
        <p14:creationId xmlns:p14="http://schemas.microsoft.com/office/powerpoint/2010/main" val="244743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rgbClr val="00B39F"/>
              </a:buClr>
              <a:buFont typeface="Wingdings" charset="2"/>
              <a:buChar char="§"/>
            </a:pPr>
            <a:r>
              <a:rPr lang="en-US" sz="1200" dirty="0"/>
              <a:t>Our study offers evidence that same day </a:t>
            </a:r>
            <a:r>
              <a:rPr lang="en-US" sz="1200" dirty="0" err="1"/>
              <a:t>PrEP</a:t>
            </a:r>
            <a:r>
              <a:rPr lang="en-US" sz="1200" dirty="0"/>
              <a:t> initiation in Latin America is feasible and safe.</a:t>
            </a:r>
          </a:p>
          <a:p>
            <a:pPr>
              <a:lnSpc>
                <a:spcPct val="150000"/>
              </a:lnSpc>
              <a:buClr>
                <a:srgbClr val="00B39F"/>
              </a:buClr>
              <a:buFont typeface="Wingdings" charset="2"/>
              <a:buChar char="§"/>
            </a:pPr>
            <a:endParaRPr lang="en-US" sz="1200" dirty="0"/>
          </a:p>
          <a:p>
            <a:pPr>
              <a:lnSpc>
                <a:spcPct val="150000"/>
              </a:lnSpc>
              <a:buClr>
                <a:srgbClr val="00B39F"/>
              </a:buClr>
              <a:buFont typeface="Wingdings" charset="2"/>
              <a:buChar char="§"/>
            </a:pPr>
            <a:r>
              <a:rPr lang="en-US" sz="1200" dirty="0"/>
              <a:t> Levels of early continuation and adherence were good.</a:t>
            </a:r>
          </a:p>
          <a:p>
            <a:pPr>
              <a:lnSpc>
                <a:spcPct val="150000"/>
              </a:lnSpc>
              <a:buClr>
                <a:srgbClr val="00B39F"/>
              </a:buClr>
              <a:buFont typeface="Wingdings" charset="2"/>
              <a:buChar char="§"/>
            </a:pPr>
            <a:endParaRPr lang="en-US" sz="1200" dirty="0"/>
          </a:p>
          <a:p>
            <a:pPr>
              <a:lnSpc>
                <a:spcPct val="150000"/>
              </a:lnSpc>
              <a:buClr>
                <a:srgbClr val="00B39F"/>
              </a:buClr>
              <a:buFont typeface="Wingdings" charset="2"/>
              <a:buChar char="§"/>
            </a:pPr>
            <a:r>
              <a:rPr lang="en-US" sz="1200" dirty="0"/>
              <a:t>The lower early continuation and adherence observed among Peruvian participants may be partially explained by the higher vulnerability of the participants enrolled, as well as lower self-</a:t>
            </a:r>
            <a:r>
              <a:rPr lang="en-US" sz="1200" dirty="0" err="1"/>
              <a:t>referal</a:t>
            </a:r>
            <a:r>
              <a:rPr lang="en-US" sz="1200" dirty="0"/>
              <a:t> for </a:t>
            </a:r>
            <a:r>
              <a:rPr lang="en-US" sz="1200" dirty="0" err="1"/>
              <a:t>PrEP.</a:t>
            </a:r>
            <a:endParaRPr lang="en-US" sz="1200" dirty="0"/>
          </a:p>
          <a:p>
            <a:pPr>
              <a:lnSpc>
                <a:spcPct val="150000"/>
              </a:lnSpc>
              <a:buClr>
                <a:srgbClr val="00B39F"/>
              </a:buClr>
              <a:buFont typeface="Wingdings" charset="2"/>
              <a:buChar char="§"/>
            </a:pPr>
            <a:r>
              <a:rPr lang="en-US" sz="1200" dirty="0"/>
              <a:t>Tailored interventions for young individuals and transgender women must be developed.</a:t>
            </a:r>
            <a:endParaRPr lang="pt-BR" sz="1200" dirty="0"/>
          </a:p>
          <a:p>
            <a:endParaRPr lang="en-US" dirty="0"/>
          </a:p>
        </p:txBody>
      </p:sp>
      <p:sp>
        <p:nvSpPr>
          <p:cNvPr id="4" name="Slide Number Placeholder 3"/>
          <p:cNvSpPr>
            <a:spLocks noGrp="1"/>
          </p:cNvSpPr>
          <p:nvPr>
            <p:ph type="sldNum" sz="quarter" idx="10"/>
          </p:nvPr>
        </p:nvSpPr>
        <p:spPr/>
        <p:txBody>
          <a:bodyPr/>
          <a:lstStyle/>
          <a:p>
            <a:fld id="{4A1C2398-BD9D-4F08-B1C5-A6A9BECDF4EE}" type="slidenum">
              <a:rPr lang="pt-BR" smtClean="0"/>
              <a:t>23</a:t>
            </a:fld>
            <a:endParaRPr lang="pt-BR"/>
          </a:p>
        </p:txBody>
      </p:sp>
    </p:spTree>
    <p:extLst>
      <p:ext uri="{BB962C8B-B14F-4D97-AF65-F5344CB8AC3E}">
        <p14:creationId xmlns:p14="http://schemas.microsoft.com/office/powerpoint/2010/main" val="27868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The HIV epidemic in Latin America persists unabated among men who have sex with men (MSM) and transgender women (TGW). PrEP implementation in the region has been very limited. Same day PrEP initiation can increase PrEP uptake where access to services for key populations is scarce.</a:t>
            </a:r>
            <a:endParaRPr lang="pt-BR" dirty="0"/>
          </a:p>
        </p:txBody>
      </p:sp>
      <p:sp>
        <p:nvSpPr>
          <p:cNvPr id="4" name="Espaço Reservado para Número de Slide 3"/>
          <p:cNvSpPr>
            <a:spLocks noGrp="1"/>
          </p:cNvSpPr>
          <p:nvPr>
            <p:ph type="sldNum" sz="quarter" idx="10"/>
          </p:nvPr>
        </p:nvSpPr>
        <p:spPr/>
        <p:txBody>
          <a:bodyPr/>
          <a:lstStyle/>
          <a:p>
            <a:fld id="{4A1C2398-BD9D-4F08-B1C5-A6A9BECDF4EE}" type="slidenum">
              <a:rPr lang="pt-BR" smtClean="0"/>
              <a:t>4</a:t>
            </a:fld>
            <a:endParaRPr lang="pt-BR"/>
          </a:p>
        </p:txBody>
      </p:sp>
    </p:spTree>
    <p:extLst>
      <p:ext uri="{BB962C8B-B14F-4D97-AF65-F5344CB8AC3E}">
        <p14:creationId xmlns:p14="http://schemas.microsoft.com/office/powerpoint/2010/main" val="149093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A1C2398-BD9D-4F08-B1C5-A6A9BECDF4EE}" type="slidenum">
              <a:rPr lang="pt-BR" smtClean="0"/>
              <a:t>5</a:t>
            </a:fld>
            <a:endParaRPr lang="pt-BR"/>
          </a:p>
        </p:txBody>
      </p:sp>
    </p:spTree>
    <p:extLst>
      <p:ext uri="{BB962C8B-B14F-4D97-AF65-F5344CB8AC3E}">
        <p14:creationId xmlns:p14="http://schemas.microsoft.com/office/powerpoint/2010/main" val="219894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increase in male adults in CAR 2010-2016</a:t>
            </a:r>
          </a:p>
          <a:p>
            <a:r>
              <a:rPr lang="en-US" dirty="0"/>
              <a:t>2% increase in male adults in LA 2010-2016</a:t>
            </a:r>
          </a:p>
          <a:p>
            <a:r>
              <a:rPr lang="en-US" dirty="0"/>
              <a:t>Increase grater than 10% 2010-2016 in Chile, Costa Rica, Cuba, Guatemala, Guyana,</a:t>
            </a:r>
            <a:r>
              <a:rPr lang="en-US" baseline="0" dirty="0"/>
              <a:t> Honduras, Suriname</a:t>
            </a:r>
            <a:endParaRPr lang="en-US" dirty="0"/>
          </a:p>
          <a:p>
            <a:endParaRPr lang="en-US" dirty="0"/>
          </a:p>
        </p:txBody>
      </p:sp>
      <p:sp>
        <p:nvSpPr>
          <p:cNvPr id="4" name="Slide Number Placeholder 3"/>
          <p:cNvSpPr>
            <a:spLocks noGrp="1"/>
          </p:cNvSpPr>
          <p:nvPr>
            <p:ph type="sldNum" sz="quarter" idx="10"/>
          </p:nvPr>
        </p:nvSpPr>
        <p:spPr/>
        <p:txBody>
          <a:bodyPr/>
          <a:lstStyle/>
          <a:p>
            <a:fld id="{91EA9DBB-2228-469B-A013-33FECB3727D2}" type="slidenum">
              <a:rPr lang="en-US" smtClean="0"/>
              <a:t>6</a:t>
            </a:fld>
            <a:endParaRPr lang="en-US"/>
          </a:p>
        </p:txBody>
      </p:sp>
    </p:spTree>
    <p:extLst>
      <p:ext uri="{BB962C8B-B14F-4D97-AF65-F5344CB8AC3E}">
        <p14:creationId xmlns:p14="http://schemas.microsoft.com/office/powerpoint/2010/main" val="360439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Despite the concentrated epidemic</a:t>
            </a:r>
            <a:r>
              <a:rPr lang="en-US" sz="1200" kern="1200" baseline="0" dirty="0">
                <a:solidFill>
                  <a:schemeClr val="tx1"/>
                </a:solidFill>
                <a:effectLst/>
                <a:latin typeface="+mn-lt"/>
                <a:ea typeface="+mn-ea"/>
                <a:cs typeface="+mn-cs"/>
              </a:rPr>
              <a:t> among key populations predominantly MSM and TGW, </a:t>
            </a:r>
            <a:r>
              <a:rPr lang="en-US" sz="1200" kern="1200" dirty="0">
                <a:solidFill>
                  <a:schemeClr val="tx1"/>
                </a:solidFill>
                <a:effectLst/>
                <a:latin typeface="+mn-lt"/>
                <a:ea typeface="+mn-ea"/>
                <a:cs typeface="+mn-cs"/>
              </a:rPr>
              <a:t>Pre-exposure prophylaxis (PrEP) implementation in the region has been very limited</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1CE875-4B95-8D4D-90D2-2DB543F0F083}" type="slidenum">
              <a:rPr lang="en-US" smtClean="0"/>
              <a:t>7</a:t>
            </a:fld>
            <a:endParaRPr lang="en-US"/>
          </a:p>
        </p:txBody>
      </p:sp>
    </p:spTree>
    <p:extLst>
      <p:ext uri="{BB962C8B-B14F-4D97-AF65-F5344CB8AC3E}">
        <p14:creationId xmlns:p14="http://schemas.microsoft.com/office/powerpoint/2010/main" val="12649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Eligible participants were HIV uninfected MSM and TGW ≥18 years old at high risk for HIV infection . Participants were screened and enrolled on the same day at 15 sites in </a:t>
            </a:r>
            <a:r>
              <a:rPr lang="en-US" sz="1200" kern="1200" dirty="0" err="1">
                <a:solidFill>
                  <a:schemeClr val="tx1"/>
                </a:solidFill>
                <a:effectLst/>
                <a:latin typeface="+mn-lt"/>
                <a:ea typeface="+mn-ea"/>
                <a:cs typeface="+mn-cs"/>
              </a:rPr>
              <a:t>Brasil</a:t>
            </a:r>
            <a:r>
              <a:rPr lang="en-US" sz="1200" kern="1200" dirty="0">
                <a:solidFill>
                  <a:schemeClr val="tx1"/>
                </a:solidFill>
                <a:effectLst/>
                <a:latin typeface="+mn-lt"/>
                <a:ea typeface="+mn-ea"/>
                <a:cs typeface="+mn-cs"/>
              </a:rPr>
              <a:t> 8 sites</a:t>
            </a:r>
            <a:r>
              <a:rPr lang="en-US" sz="1200" kern="1200" baseline="0" dirty="0">
                <a:solidFill>
                  <a:schemeClr val="tx1"/>
                </a:solidFill>
                <a:effectLst/>
                <a:latin typeface="+mn-lt"/>
                <a:ea typeface="+mn-ea"/>
                <a:cs typeface="+mn-cs"/>
              </a:rPr>
              <a:t> in Mexico </a:t>
            </a:r>
            <a:r>
              <a:rPr lang="en-US" sz="1200" kern="1200" dirty="0">
                <a:solidFill>
                  <a:schemeClr val="tx1"/>
                </a:solidFill>
                <a:effectLst/>
                <a:latin typeface="+mn-lt"/>
                <a:ea typeface="+mn-ea"/>
                <a:cs typeface="+mn-cs"/>
              </a:rPr>
              <a:t>and 10 sites in Peru</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received a 30 days’ supply of TDF/FTC.</a:t>
            </a:r>
            <a:endParaRPr lang="en-US" dirty="0"/>
          </a:p>
          <a:p>
            <a:endParaRPr lang="pt-BR" dirty="0"/>
          </a:p>
        </p:txBody>
      </p:sp>
      <p:sp>
        <p:nvSpPr>
          <p:cNvPr id="4" name="Espaço Reservado para Número de Slide 3"/>
          <p:cNvSpPr>
            <a:spLocks noGrp="1"/>
          </p:cNvSpPr>
          <p:nvPr>
            <p:ph type="sldNum" sz="quarter" idx="5"/>
          </p:nvPr>
        </p:nvSpPr>
        <p:spPr/>
        <p:txBody>
          <a:bodyPr/>
          <a:lstStyle/>
          <a:p>
            <a:fld id="{4A1C2398-BD9D-4F08-B1C5-A6A9BECDF4EE}" type="slidenum">
              <a:rPr lang="pt-BR" smtClean="0"/>
              <a:t>8</a:t>
            </a:fld>
            <a:endParaRPr lang="pt-BR"/>
          </a:p>
        </p:txBody>
      </p:sp>
    </p:spTree>
    <p:extLst>
      <p:ext uri="{BB962C8B-B14F-4D97-AF65-F5344CB8AC3E}">
        <p14:creationId xmlns:p14="http://schemas.microsoft.com/office/powerpoint/2010/main" val="393812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Eligible participants were HIV uninfected MSM and TGW ≥18 years old at high risk for HIV infection . Participants were screened and enrolled on the same day at 15 sites in </a:t>
            </a:r>
            <a:r>
              <a:rPr lang="en-US" sz="1200" kern="1200" dirty="0" err="1">
                <a:solidFill>
                  <a:schemeClr val="tx1"/>
                </a:solidFill>
                <a:effectLst/>
                <a:latin typeface="+mn-lt"/>
                <a:ea typeface="+mn-ea"/>
                <a:cs typeface="+mn-cs"/>
              </a:rPr>
              <a:t>Brasil</a:t>
            </a:r>
            <a:r>
              <a:rPr lang="en-US" sz="1200" kern="1200" dirty="0">
                <a:solidFill>
                  <a:schemeClr val="tx1"/>
                </a:solidFill>
                <a:effectLst/>
                <a:latin typeface="+mn-lt"/>
                <a:ea typeface="+mn-ea"/>
                <a:cs typeface="+mn-cs"/>
              </a:rPr>
              <a:t> 8 sites</a:t>
            </a:r>
            <a:r>
              <a:rPr lang="en-US" sz="1200" kern="1200" baseline="0" dirty="0">
                <a:solidFill>
                  <a:schemeClr val="tx1"/>
                </a:solidFill>
                <a:effectLst/>
                <a:latin typeface="+mn-lt"/>
                <a:ea typeface="+mn-ea"/>
                <a:cs typeface="+mn-cs"/>
              </a:rPr>
              <a:t> in Mexico </a:t>
            </a:r>
            <a:r>
              <a:rPr lang="en-US" sz="1200" kern="1200" dirty="0">
                <a:solidFill>
                  <a:schemeClr val="tx1"/>
                </a:solidFill>
                <a:effectLst/>
                <a:latin typeface="+mn-lt"/>
                <a:ea typeface="+mn-ea"/>
                <a:cs typeface="+mn-cs"/>
              </a:rPr>
              <a:t>and 10 sites in Peru</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received a 30 days’ supply of TDF/FTC.</a:t>
            </a:r>
            <a:endParaRPr lang="en-US" dirty="0"/>
          </a:p>
          <a:p>
            <a:endParaRPr lang="pt-BR" dirty="0"/>
          </a:p>
        </p:txBody>
      </p:sp>
      <p:sp>
        <p:nvSpPr>
          <p:cNvPr id="4" name="Espaço Reservado para Número de Slide 3"/>
          <p:cNvSpPr>
            <a:spLocks noGrp="1"/>
          </p:cNvSpPr>
          <p:nvPr>
            <p:ph type="sldNum" sz="quarter" idx="5"/>
          </p:nvPr>
        </p:nvSpPr>
        <p:spPr/>
        <p:txBody>
          <a:bodyPr/>
          <a:lstStyle/>
          <a:p>
            <a:fld id="{4A1C2398-BD9D-4F08-B1C5-A6A9BECDF4EE}" type="slidenum">
              <a:rPr lang="pt-BR" smtClean="0"/>
              <a:t>9</a:t>
            </a:fld>
            <a:endParaRPr lang="pt-BR"/>
          </a:p>
        </p:txBody>
      </p:sp>
    </p:spTree>
    <p:extLst>
      <p:ext uri="{BB962C8B-B14F-4D97-AF65-F5344CB8AC3E}">
        <p14:creationId xmlns:p14="http://schemas.microsoft.com/office/powerpoint/2010/main" val="207052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Eligible participants were HIV uninfected MSM and TGW ≥18 years old at high risk for HIV infection . Participants were screened and enrolled on the same day at 15 sites in </a:t>
            </a:r>
            <a:r>
              <a:rPr lang="en-US" sz="1200" kern="1200" dirty="0" err="1">
                <a:solidFill>
                  <a:schemeClr val="tx1"/>
                </a:solidFill>
                <a:effectLst/>
                <a:latin typeface="+mn-lt"/>
                <a:ea typeface="+mn-ea"/>
                <a:cs typeface="+mn-cs"/>
              </a:rPr>
              <a:t>Brasil</a:t>
            </a:r>
            <a:r>
              <a:rPr lang="en-US" sz="1200" kern="1200" dirty="0">
                <a:solidFill>
                  <a:schemeClr val="tx1"/>
                </a:solidFill>
                <a:effectLst/>
                <a:latin typeface="+mn-lt"/>
                <a:ea typeface="+mn-ea"/>
                <a:cs typeface="+mn-cs"/>
              </a:rPr>
              <a:t> 8 sites</a:t>
            </a:r>
            <a:r>
              <a:rPr lang="en-US" sz="1200" kern="1200" baseline="0" dirty="0">
                <a:solidFill>
                  <a:schemeClr val="tx1"/>
                </a:solidFill>
                <a:effectLst/>
                <a:latin typeface="+mn-lt"/>
                <a:ea typeface="+mn-ea"/>
                <a:cs typeface="+mn-cs"/>
              </a:rPr>
              <a:t> in Mexico </a:t>
            </a:r>
            <a:r>
              <a:rPr lang="en-US" sz="1200" kern="1200" dirty="0">
                <a:solidFill>
                  <a:schemeClr val="tx1"/>
                </a:solidFill>
                <a:effectLst/>
                <a:latin typeface="+mn-lt"/>
                <a:ea typeface="+mn-ea"/>
                <a:cs typeface="+mn-cs"/>
              </a:rPr>
              <a:t>and 10 sites in Peru</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received a 30 days’ supply of TDF/FTC.</a:t>
            </a:r>
            <a:endParaRPr lang="en-US" dirty="0"/>
          </a:p>
          <a:p>
            <a:endParaRPr lang="pt-BR" dirty="0"/>
          </a:p>
        </p:txBody>
      </p:sp>
      <p:sp>
        <p:nvSpPr>
          <p:cNvPr id="4" name="Espaço Reservado para Número de Slide 3"/>
          <p:cNvSpPr>
            <a:spLocks noGrp="1"/>
          </p:cNvSpPr>
          <p:nvPr>
            <p:ph type="sldNum" sz="quarter" idx="5"/>
          </p:nvPr>
        </p:nvSpPr>
        <p:spPr/>
        <p:txBody>
          <a:bodyPr/>
          <a:lstStyle/>
          <a:p>
            <a:fld id="{4A1C2398-BD9D-4F08-B1C5-A6A9BECDF4EE}" type="slidenum">
              <a:rPr lang="pt-BR" smtClean="0"/>
              <a:t>10</a:t>
            </a:fld>
            <a:endParaRPr lang="pt-BR"/>
          </a:p>
        </p:txBody>
      </p:sp>
    </p:spTree>
    <p:extLst>
      <p:ext uri="{BB962C8B-B14F-4D97-AF65-F5344CB8AC3E}">
        <p14:creationId xmlns:p14="http://schemas.microsoft.com/office/powerpoint/2010/main" val="388563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Eligible participants were HIV uninfected MSM and TGW ≥18 years old at high risk for HIV infection . Participants were screened and enrolled on the same day at 15 sites in </a:t>
            </a:r>
            <a:r>
              <a:rPr lang="en-US" sz="1200" kern="1200" dirty="0" err="1">
                <a:solidFill>
                  <a:schemeClr val="tx1"/>
                </a:solidFill>
                <a:effectLst/>
                <a:latin typeface="+mn-lt"/>
                <a:ea typeface="+mn-ea"/>
                <a:cs typeface="+mn-cs"/>
              </a:rPr>
              <a:t>Brasil</a:t>
            </a:r>
            <a:r>
              <a:rPr lang="en-US" sz="1200" kern="1200" dirty="0">
                <a:solidFill>
                  <a:schemeClr val="tx1"/>
                </a:solidFill>
                <a:effectLst/>
                <a:latin typeface="+mn-lt"/>
                <a:ea typeface="+mn-ea"/>
                <a:cs typeface="+mn-cs"/>
              </a:rPr>
              <a:t> 8 sites</a:t>
            </a:r>
            <a:r>
              <a:rPr lang="en-US" sz="1200" kern="1200" baseline="0" dirty="0">
                <a:solidFill>
                  <a:schemeClr val="tx1"/>
                </a:solidFill>
                <a:effectLst/>
                <a:latin typeface="+mn-lt"/>
                <a:ea typeface="+mn-ea"/>
                <a:cs typeface="+mn-cs"/>
              </a:rPr>
              <a:t> in Mexico </a:t>
            </a:r>
            <a:r>
              <a:rPr lang="en-US" sz="1200" kern="1200" dirty="0">
                <a:solidFill>
                  <a:schemeClr val="tx1"/>
                </a:solidFill>
                <a:effectLst/>
                <a:latin typeface="+mn-lt"/>
                <a:ea typeface="+mn-ea"/>
                <a:cs typeface="+mn-cs"/>
              </a:rPr>
              <a:t>and 10 sites in Peru</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received a 30 days’ supply of TDF/FTC.</a:t>
            </a:r>
            <a:endParaRPr lang="en-US" dirty="0"/>
          </a:p>
          <a:p>
            <a:endParaRPr lang="pt-BR" dirty="0"/>
          </a:p>
        </p:txBody>
      </p:sp>
      <p:sp>
        <p:nvSpPr>
          <p:cNvPr id="4" name="Espaço Reservado para Número de Slide 3"/>
          <p:cNvSpPr>
            <a:spLocks noGrp="1"/>
          </p:cNvSpPr>
          <p:nvPr>
            <p:ph type="sldNum" sz="quarter" idx="5"/>
          </p:nvPr>
        </p:nvSpPr>
        <p:spPr/>
        <p:txBody>
          <a:bodyPr/>
          <a:lstStyle/>
          <a:p>
            <a:fld id="{4A1C2398-BD9D-4F08-B1C5-A6A9BECDF4EE}" type="slidenum">
              <a:rPr lang="pt-BR" smtClean="0"/>
              <a:t>11</a:t>
            </a:fld>
            <a:endParaRPr lang="pt-BR"/>
          </a:p>
        </p:txBody>
      </p:sp>
    </p:spTree>
    <p:extLst>
      <p:ext uri="{BB962C8B-B14F-4D97-AF65-F5344CB8AC3E}">
        <p14:creationId xmlns:p14="http://schemas.microsoft.com/office/powerpoint/2010/main" val="203377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24"/>
            <a:ext cx="1824203" cy="1368152"/>
          </a:xfrm>
          <a:prstGeom prst="rect">
            <a:avLst/>
          </a:prstGeom>
        </p:spPr>
      </p:pic>
      <p:sp>
        <p:nvSpPr>
          <p:cNvPr id="7" name="Rectangle 6"/>
          <p:cNvSpPr/>
          <p:nvPr userDrawn="1"/>
        </p:nvSpPr>
        <p:spPr>
          <a:xfrm>
            <a:off x="0" y="6453336"/>
            <a:ext cx="12192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GB" sz="1800"/>
          </a:p>
        </p:txBody>
      </p:sp>
      <p:sp>
        <p:nvSpPr>
          <p:cNvPr id="8" name="TextBox 7"/>
          <p:cNvSpPr txBox="1"/>
          <p:nvPr userDrawn="1"/>
        </p:nvSpPr>
        <p:spPr>
          <a:xfrm>
            <a:off x="9533259" y="6505599"/>
            <a:ext cx="2515403" cy="292388"/>
          </a:xfrm>
          <a:prstGeom prst="rect">
            <a:avLst/>
          </a:prstGeom>
          <a:noFill/>
        </p:spPr>
        <p:txBody>
          <a:bodyPr wrap="square" lIns="91435" tIns="45718" rIns="91435" bIns="45718" rtlCol="0">
            <a:spAutoFit/>
          </a:bodyPr>
          <a:lstStyle/>
          <a:p>
            <a:pPr algn="r"/>
            <a:r>
              <a:rPr lang="fr-CH" sz="1300" dirty="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
        <p:nvSpPr>
          <p:cNvPr id="9" name="Picture Placeholder 7"/>
          <p:cNvSpPr>
            <a:spLocks noGrp="1"/>
          </p:cNvSpPr>
          <p:nvPr>
            <p:ph type="pic" sz="quarter" idx="10"/>
          </p:nvPr>
        </p:nvSpPr>
        <p:spPr>
          <a:xfrm>
            <a:off x="1824569" y="260352"/>
            <a:ext cx="1200151" cy="936625"/>
          </a:xfrm>
        </p:spPr>
        <p:txBody>
          <a:bodyPr>
            <a:normAutofit/>
          </a:bodyPr>
          <a:lstStyle>
            <a:lvl1pPr marL="0" indent="0" algn="ctr">
              <a:buNone/>
              <a:defRPr sz="1200" b="1" i="1"/>
            </a:lvl1pPr>
          </a:lstStyle>
          <a:p>
            <a:endParaRPr lang="fr-CH" dirty="0"/>
          </a:p>
          <a:p>
            <a:r>
              <a:rPr lang="en-US" noProof="0" dirty="0"/>
              <a:t>Partner’s logo</a:t>
            </a:r>
          </a:p>
        </p:txBody>
      </p:sp>
    </p:spTree>
    <p:extLst>
      <p:ext uri="{BB962C8B-B14F-4D97-AF65-F5344CB8AC3E}">
        <p14:creationId xmlns:p14="http://schemas.microsoft.com/office/powerpoint/2010/main" val="3887542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Layout Personalizado">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E2A87DE-594C-47E7-8541-9876B21F22C3}"/>
              </a:ext>
            </a:extLst>
          </p:cNvPr>
          <p:cNvSpPr/>
          <p:nvPr userDrawn="1"/>
        </p:nvSpPr>
        <p:spPr>
          <a:xfrm>
            <a:off x="2798620" y="8493"/>
            <a:ext cx="9393380" cy="1214954"/>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00338E"/>
              </a:solidFill>
            </a:endParaRPr>
          </a:p>
        </p:txBody>
      </p:sp>
      <p:pic>
        <p:nvPicPr>
          <p:cNvPr id="6" name="Imagem 5" descr="Uma imagem contendo gráficos vetoriais&#10;&#10;Descrição gerada automaticamente">
            <a:extLst>
              <a:ext uri="{FF2B5EF4-FFF2-40B4-BE49-F238E27FC236}">
                <a16:creationId xmlns:a16="http://schemas.microsoft.com/office/drawing/2014/main" id="{E80113AF-F242-4B74-AF35-8A4A2FD5C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927" y="290110"/>
            <a:ext cx="2017653" cy="651720"/>
          </a:xfrm>
          <a:prstGeom prst="rect">
            <a:avLst/>
          </a:prstGeom>
        </p:spPr>
      </p:pic>
      <p:sp>
        <p:nvSpPr>
          <p:cNvPr id="10" name="Retângulo 9">
            <a:extLst>
              <a:ext uri="{FF2B5EF4-FFF2-40B4-BE49-F238E27FC236}">
                <a16:creationId xmlns:a16="http://schemas.microsoft.com/office/drawing/2014/main" id="{04325ECE-0353-49A1-A394-A2BFC2DE0FE4}"/>
              </a:ext>
            </a:extLst>
          </p:cNvPr>
          <p:cNvSpPr/>
          <p:nvPr userDrawn="1"/>
        </p:nvSpPr>
        <p:spPr>
          <a:xfrm>
            <a:off x="0" y="6659790"/>
            <a:ext cx="12192000" cy="19821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00338E"/>
              </a:solidFill>
            </a:endParaRPr>
          </a:p>
        </p:txBody>
      </p:sp>
      <p:pic>
        <p:nvPicPr>
          <p:cNvPr id="7" name="Imagem 6">
            <a:extLst>
              <a:ext uri="{FF2B5EF4-FFF2-40B4-BE49-F238E27FC236}">
                <a16:creationId xmlns:a16="http://schemas.microsoft.com/office/drawing/2014/main" id="{5E925DF5-CFD6-4DC0-8EAA-80E9E3F21E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5180" y="-1899857"/>
            <a:ext cx="5186080" cy="50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a:extLst>
              <a:ext uri="{FF2B5EF4-FFF2-40B4-BE49-F238E27FC236}">
                <a16:creationId xmlns:a16="http://schemas.microsoft.com/office/drawing/2014/main" id="{9739D9D5-690F-46D0-8131-A42F4EE85CF9}"/>
              </a:ext>
            </a:extLst>
          </p:cNvPr>
          <p:cNvSpPr>
            <a:spLocks noGrp="1"/>
          </p:cNvSpPr>
          <p:nvPr>
            <p:ph type="title"/>
          </p:nvPr>
        </p:nvSpPr>
        <p:spPr>
          <a:xfrm>
            <a:off x="3048000" y="438314"/>
            <a:ext cx="8250382" cy="355311"/>
          </a:xfrm>
        </p:spPr>
        <p:txBody>
          <a:bodyPr>
            <a:noAutofit/>
          </a:bodyPr>
          <a:lstStyle>
            <a:lvl1pPr>
              <a:defRPr sz="3600">
                <a:solidFill>
                  <a:schemeClr val="bg1"/>
                </a:solidFill>
                <a:latin typeface="+mn-lt"/>
              </a:defRPr>
            </a:lvl1pPr>
          </a:lstStyle>
          <a:p>
            <a:r>
              <a:rPr lang="pt-BR" dirty="0"/>
              <a:t>Clique para editar o título Mestre</a:t>
            </a:r>
          </a:p>
        </p:txBody>
      </p:sp>
    </p:spTree>
    <p:extLst>
      <p:ext uri="{BB962C8B-B14F-4D97-AF65-F5344CB8AC3E}">
        <p14:creationId xmlns:p14="http://schemas.microsoft.com/office/powerpoint/2010/main" val="69682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4223"/>
            <a:ext cx="3756838" cy="181133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581" y="134223"/>
            <a:ext cx="3756838" cy="181133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extLst>
      <p:ext uri="{BB962C8B-B14F-4D97-AF65-F5344CB8AC3E}">
        <p14:creationId xmlns:p14="http://schemas.microsoft.com/office/powerpoint/2010/main" val="66766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7" name="Gráfico 6">
            <a:extLst>
              <a:ext uri="{FF2B5EF4-FFF2-40B4-BE49-F238E27FC236}">
                <a16:creationId xmlns:a16="http://schemas.microsoft.com/office/drawing/2014/main" id="{4AA6B6B3-D78A-4BD2-8BAC-E0F470C8F33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02313" y="265916"/>
            <a:ext cx="527327" cy="684435"/>
          </a:xfrm>
          <a:prstGeom prst="rect">
            <a:avLst/>
          </a:prstGeom>
        </p:spPr>
      </p:pic>
      <p:sp>
        <p:nvSpPr>
          <p:cNvPr id="9" name="Retângulo 8">
            <a:extLst>
              <a:ext uri="{FF2B5EF4-FFF2-40B4-BE49-F238E27FC236}">
                <a16:creationId xmlns:a16="http://schemas.microsoft.com/office/drawing/2014/main" id="{1AD75900-5AC6-43F3-8AE5-9607B3C8E526}"/>
              </a:ext>
            </a:extLst>
          </p:cNvPr>
          <p:cNvSpPr/>
          <p:nvPr userDrawn="1"/>
        </p:nvSpPr>
        <p:spPr>
          <a:xfrm>
            <a:off x="1088504" y="265916"/>
            <a:ext cx="45719" cy="684435"/>
          </a:xfrm>
          <a:prstGeom prst="rect">
            <a:avLst/>
          </a:prstGeom>
          <a:solidFill>
            <a:srgbClr val="2734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Title 1">
            <a:extLst>
              <a:ext uri="{FF2B5EF4-FFF2-40B4-BE49-F238E27FC236}">
                <a16:creationId xmlns:a16="http://schemas.microsoft.com/office/drawing/2014/main" id="{2B920B6C-848B-48D9-82B5-AA41FDCFACF7}"/>
              </a:ext>
            </a:extLst>
          </p:cNvPr>
          <p:cNvSpPr>
            <a:spLocks noGrp="1"/>
          </p:cNvSpPr>
          <p:nvPr>
            <p:ph type="title" hasCustomPrompt="1"/>
          </p:nvPr>
        </p:nvSpPr>
        <p:spPr>
          <a:xfrm>
            <a:off x="1234439" y="274639"/>
            <a:ext cx="10207103" cy="684435"/>
          </a:xfrm>
        </p:spPr>
        <p:txBody>
          <a:bodyPr>
            <a:normAutofit/>
          </a:bodyPr>
          <a:lstStyle>
            <a:lvl1pPr algn="l">
              <a:defRPr sz="2800" b="0">
                <a:solidFill>
                  <a:srgbClr val="27348B"/>
                </a:solidFill>
                <a:latin typeface="Franklin Gothic Demi" panose="020B0703020102020204" pitchFamily="34"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pic>
        <p:nvPicPr>
          <p:cNvPr id="8" name="Gráfico 7">
            <a:extLst>
              <a:ext uri="{FF2B5EF4-FFF2-40B4-BE49-F238E27FC236}">
                <a16:creationId xmlns:a16="http://schemas.microsoft.com/office/drawing/2014/main" id="{2AE8B6BB-D408-4926-97CA-184185C304C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02313" y="265916"/>
            <a:ext cx="527327" cy="684435"/>
          </a:xfrm>
          <a:prstGeom prst="rect">
            <a:avLst/>
          </a:prstGeom>
        </p:spPr>
      </p:pic>
      <p:sp>
        <p:nvSpPr>
          <p:cNvPr id="10" name="Retângulo 9">
            <a:extLst>
              <a:ext uri="{FF2B5EF4-FFF2-40B4-BE49-F238E27FC236}">
                <a16:creationId xmlns:a16="http://schemas.microsoft.com/office/drawing/2014/main" id="{2766B62F-CA03-4619-84B2-929AB1E91F38}"/>
              </a:ext>
            </a:extLst>
          </p:cNvPr>
          <p:cNvSpPr/>
          <p:nvPr userDrawn="1"/>
        </p:nvSpPr>
        <p:spPr>
          <a:xfrm>
            <a:off x="1088504" y="265915"/>
            <a:ext cx="45719" cy="1188000"/>
          </a:xfrm>
          <a:prstGeom prst="rect">
            <a:avLst/>
          </a:prstGeom>
          <a:solidFill>
            <a:srgbClr val="E83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62"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60" r:id="rId12"/>
    <p:sldLayoutId id="2147483661" r:id="rId13"/>
    <p:sldLayoutId id="2147483663" r:id="rId14"/>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0.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3.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40.svg"/><Relationship Id="rId10" Type="http://schemas.openxmlformats.org/officeDocument/2006/relationships/image" Target="../media/image39.jpeg"/><Relationship Id="rId4" Type="http://schemas.openxmlformats.org/officeDocument/2006/relationships/image" Target="../media/image36.png"/><Relationship Id="rId9"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png"/><Relationship Id="rId3" Type="http://schemas.openxmlformats.org/officeDocument/2006/relationships/image" Target="../media/image38.svg"/><Relationship Id="rId7" Type="http://schemas.openxmlformats.org/officeDocument/2006/relationships/image" Target="../media/image40.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4.svg"/><Relationship Id="rId5" Type="http://schemas.openxmlformats.org/officeDocument/2006/relationships/image" Target="../media/image23.svg"/><Relationship Id="rId10" Type="http://schemas.openxmlformats.org/officeDocument/2006/relationships/image" Target="../media/image38.png"/><Relationship Id="rId4" Type="http://schemas.openxmlformats.org/officeDocument/2006/relationships/image" Target="../media/image21.png"/><Relationship Id="rId9" Type="http://schemas.openxmlformats.org/officeDocument/2006/relationships/image" Target="../media/image42.svg"/><Relationship Id="rId1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m 34">
            <a:extLst>
              <a:ext uri="{FF2B5EF4-FFF2-40B4-BE49-F238E27FC236}">
                <a16:creationId xmlns:a16="http://schemas.microsoft.com/office/drawing/2014/main" id="{766D5723-CBA4-4207-AFA9-7FD0D5EDB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840" y="652054"/>
            <a:ext cx="5430748" cy="5601627"/>
          </a:xfrm>
          <a:prstGeom prst="rect">
            <a:avLst/>
          </a:prstGeom>
        </p:spPr>
      </p:pic>
      <p:pic>
        <p:nvPicPr>
          <p:cNvPr id="37" name="Imagem 36">
            <a:extLst>
              <a:ext uri="{FF2B5EF4-FFF2-40B4-BE49-F238E27FC236}">
                <a16:creationId xmlns:a16="http://schemas.microsoft.com/office/drawing/2014/main" id="{59415674-E70D-4F17-A50C-4D377D401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704" y="652054"/>
            <a:ext cx="5430748" cy="5601627"/>
          </a:xfrm>
          <a:prstGeom prst="rect">
            <a:avLst/>
          </a:prstGeom>
        </p:spPr>
      </p:pic>
      <p:pic>
        <p:nvPicPr>
          <p:cNvPr id="39" name="Imagem 38">
            <a:extLst>
              <a:ext uri="{FF2B5EF4-FFF2-40B4-BE49-F238E27FC236}">
                <a16:creationId xmlns:a16="http://schemas.microsoft.com/office/drawing/2014/main" id="{B595D0BB-66FF-4E8D-A82A-982022D9DCE6}"/>
              </a:ext>
            </a:extLst>
          </p:cNvPr>
          <p:cNvPicPr>
            <a:picLocks noChangeAspect="1"/>
          </p:cNvPicPr>
          <p:nvPr/>
        </p:nvPicPr>
        <p:blipFill>
          <a:blip r:embed="rId5">
            <a:duotone>
              <a:prstClr val="black"/>
              <a:srgbClr val="27348B">
                <a:tint val="45000"/>
                <a:satMod val="400000"/>
              </a:srgbClr>
            </a:duotone>
            <a:extLst>
              <a:ext uri="{28A0092B-C50C-407E-A947-70E740481C1C}">
                <a14:useLocalDpi xmlns:a14="http://schemas.microsoft.com/office/drawing/2010/main" val="0"/>
              </a:ext>
            </a:extLst>
          </a:blip>
          <a:stretch>
            <a:fillRect/>
          </a:stretch>
        </p:blipFill>
        <p:spPr>
          <a:xfrm>
            <a:off x="3553976" y="689156"/>
            <a:ext cx="5430748" cy="5601627"/>
          </a:xfrm>
          <a:prstGeom prst="rect">
            <a:avLst/>
          </a:prstGeom>
        </p:spPr>
      </p:pic>
      <p:sp>
        <p:nvSpPr>
          <p:cNvPr id="43" name="Título 3">
            <a:extLst>
              <a:ext uri="{FF2B5EF4-FFF2-40B4-BE49-F238E27FC236}">
                <a16:creationId xmlns:a16="http://schemas.microsoft.com/office/drawing/2014/main" id="{BCC0AED3-7799-4DBC-A0A0-7B2643857525}"/>
              </a:ext>
            </a:extLst>
          </p:cNvPr>
          <p:cNvSpPr txBox="1">
            <a:spLocks/>
          </p:cNvSpPr>
          <p:nvPr/>
        </p:nvSpPr>
        <p:spPr>
          <a:xfrm>
            <a:off x="1206424" y="-830102"/>
            <a:ext cx="7161812" cy="7241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lnSpc>
                <a:spcPct val="80000"/>
              </a:lnSpc>
            </a:pPr>
            <a:endParaRPr lang="pt-BR" sz="2800" dirty="0"/>
          </a:p>
        </p:txBody>
      </p:sp>
      <p:sp>
        <p:nvSpPr>
          <p:cNvPr id="2" name="Título 1">
            <a:extLst>
              <a:ext uri="{FF2B5EF4-FFF2-40B4-BE49-F238E27FC236}">
                <a16:creationId xmlns:a16="http://schemas.microsoft.com/office/drawing/2014/main" id="{8588A383-4A76-4F24-9CC6-A02C7879D4D2}"/>
              </a:ext>
            </a:extLst>
          </p:cNvPr>
          <p:cNvSpPr>
            <a:spLocks noGrp="1"/>
          </p:cNvSpPr>
          <p:nvPr>
            <p:ph type="title"/>
          </p:nvPr>
        </p:nvSpPr>
        <p:spPr/>
        <p:txBody>
          <a:bodyPr>
            <a:normAutofit/>
          </a:bodyPr>
          <a:lstStyle/>
          <a:p>
            <a:r>
              <a:rPr lang="pt-BR" dirty="0" err="1"/>
              <a:t>Mexico</a:t>
            </a:r>
            <a:r>
              <a:rPr lang="pt-BR" dirty="0"/>
              <a:t> – 6 sites in 3 </a:t>
            </a:r>
            <a:r>
              <a:rPr lang="pt-BR" dirty="0" err="1"/>
              <a:t>cities</a:t>
            </a:r>
            <a:endParaRPr lang="pt-BR" dirty="0"/>
          </a:p>
        </p:txBody>
      </p:sp>
    </p:spTree>
    <p:extLst>
      <p:ext uri="{BB962C8B-B14F-4D97-AF65-F5344CB8AC3E}">
        <p14:creationId xmlns:p14="http://schemas.microsoft.com/office/powerpoint/2010/main" val="1638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47"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m 43">
            <a:extLst>
              <a:ext uri="{FF2B5EF4-FFF2-40B4-BE49-F238E27FC236}">
                <a16:creationId xmlns:a16="http://schemas.microsoft.com/office/drawing/2014/main" id="{57DE249F-9484-4781-9B1D-10B85B890300}"/>
              </a:ext>
            </a:extLst>
          </p:cNvPr>
          <p:cNvPicPr>
            <a:picLocks noChangeAspect="1"/>
          </p:cNvPicPr>
          <p:nvPr/>
        </p:nvPicPr>
        <p:blipFill>
          <a:blip r:embed="rId3"/>
          <a:stretch>
            <a:fillRect/>
          </a:stretch>
        </p:blipFill>
        <p:spPr>
          <a:xfrm>
            <a:off x="2524533" y="195604"/>
            <a:ext cx="6200169" cy="6395258"/>
          </a:xfrm>
          <a:prstGeom prst="rect">
            <a:avLst/>
          </a:prstGeom>
        </p:spPr>
      </p:pic>
      <p:pic>
        <p:nvPicPr>
          <p:cNvPr id="46" name="Imagem 45">
            <a:extLst>
              <a:ext uri="{FF2B5EF4-FFF2-40B4-BE49-F238E27FC236}">
                <a16:creationId xmlns:a16="http://schemas.microsoft.com/office/drawing/2014/main" id="{D677E31D-731E-4415-9DAC-B8790CF58810}"/>
              </a:ext>
            </a:extLst>
          </p:cNvPr>
          <p:cNvPicPr>
            <a:picLocks noChangeAspect="1"/>
          </p:cNvPicPr>
          <p:nvPr/>
        </p:nvPicPr>
        <p:blipFill>
          <a:blip r:embed="rId4"/>
          <a:stretch>
            <a:fillRect/>
          </a:stretch>
        </p:blipFill>
        <p:spPr>
          <a:xfrm>
            <a:off x="2524533" y="195604"/>
            <a:ext cx="6200169" cy="6395258"/>
          </a:xfrm>
          <a:prstGeom prst="rect">
            <a:avLst/>
          </a:prstGeom>
        </p:spPr>
      </p:pic>
      <p:pic>
        <p:nvPicPr>
          <p:cNvPr id="42" name="Imagem 41">
            <a:extLst>
              <a:ext uri="{FF2B5EF4-FFF2-40B4-BE49-F238E27FC236}">
                <a16:creationId xmlns:a16="http://schemas.microsoft.com/office/drawing/2014/main" id="{18221E57-9473-4BEC-9EAB-C6E4D30685A0}"/>
              </a:ext>
            </a:extLst>
          </p:cNvPr>
          <p:cNvPicPr>
            <a:picLocks noChangeAspect="1"/>
          </p:cNvPicPr>
          <p:nvPr/>
        </p:nvPicPr>
        <p:blipFill>
          <a:blip r:embed="rId5">
            <a:duotone>
              <a:prstClr val="black"/>
              <a:srgbClr val="27348B">
                <a:tint val="45000"/>
                <a:satMod val="400000"/>
              </a:srgbClr>
            </a:duotone>
          </a:blip>
          <a:stretch>
            <a:fillRect/>
          </a:stretch>
        </p:blipFill>
        <p:spPr>
          <a:xfrm>
            <a:off x="2524533" y="195604"/>
            <a:ext cx="6200169" cy="6395258"/>
          </a:xfrm>
          <a:prstGeom prst="rect">
            <a:avLst/>
          </a:prstGeom>
        </p:spPr>
      </p:pic>
      <p:sp>
        <p:nvSpPr>
          <p:cNvPr id="2" name="Título 1">
            <a:extLst>
              <a:ext uri="{FF2B5EF4-FFF2-40B4-BE49-F238E27FC236}">
                <a16:creationId xmlns:a16="http://schemas.microsoft.com/office/drawing/2014/main" id="{EEB56E7F-1955-40A6-9E6B-125D9CE2F329}"/>
              </a:ext>
            </a:extLst>
          </p:cNvPr>
          <p:cNvSpPr>
            <a:spLocks noGrp="1"/>
          </p:cNvSpPr>
          <p:nvPr>
            <p:ph type="title"/>
          </p:nvPr>
        </p:nvSpPr>
        <p:spPr>
          <a:xfrm>
            <a:off x="1234439" y="274639"/>
            <a:ext cx="10207103" cy="684435"/>
          </a:xfrm>
        </p:spPr>
        <p:txBody>
          <a:bodyPr>
            <a:normAutofit/>
          </a:bodyPr>
          <a:lstStyle/>
          <a:p>
            <a:r>
              <a:rPr lang="en-US" dirty="0"/>
              <a:t>Peru – 10 sites in 7 cities</a:t>
            </a:r>
            <a:endParaRPr lang="pt-BR" dirty="0"/>
          </a:p>
        </p:txBody>
      </p:sp>
    </p:spTree>
    <p:extLst>
      <p:ext uri="{BB962C8B-B14F-4D97-AF65-F5344CB8AC3E}">
        <p14:creationId xmlns:p14="http://schemas.microsoft.com/office/powerpoint/2010/main" val="154251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47"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anim calcmode="lin" valueType="num">
                                      <p:cBhvr>
                                        <p:cTn id="17" dur="500" fill="hold"/>
                                        <p:tgtEl>
                                          <p:spTgt spid="42"/>
                                        </p:tgtEl>
                                        <p:attrNameLst>
                                          <p:attrName>ppt_x</p:attrName>
                                        </p:attrNameLst>
                                      </p:cBhvr>
                                      <p:tavLst>
                                        <p:tav tm="0">
                                          <p:val>
                                            <p:strVal val="#ppt_x"/>
                                          </p:val>
                                        </p:tav>
                                        <p:tav tm="100000">
                                          <p:val>
                                            <p:strVal val="#ppt_x"/>
                                          </p:val>
                                        </p:tav>
                                      </p:tavLst>
                                    </p:anim>
                                    <p:anim calcmode="lin" valueType="num">
                                      <p:cBhvr>
                                        <p:cTn id="18"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258582" y="1396231"/>
            <a:ext cx="3669737" cy="4429812"/>
            <a:chOff x="311922" y="1510531"/>
            <a:chExt cx="3669737" cy="4429812"/>
          </a:xfrm>
          <a:solidFill>
            <a:srgbClr val="085DAA"/>
          </a:solidFill>
        </p:grpSpPr>
        <p:sp>
          <p:nvSpPr>
            <p:cNvPr id="25" name="Retângulo 24"/>
            <p:cNvSpPr/>
            <p:nvPr/>
          </p:nvSpPr>
          <p:spPr>
            <a:xfrm>
              <a:off x="867358" y="1510531"/>
              <a:ext cx="2326347" cy="4616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7" name="Grupo 6"/>
            <p:cNvGrpSpPr/>
            <p:nvPr/>
          </p:nvGrpSpPr>
          <p:grpSpPr>
            <a:xfrm>
              <a:off x="311922" y="1510531"/>
              <a:ext cx="3669737" cy="4429812"/>
              <a:chOff x="311922" y="1510531"/>
              <a:chExt cx="3669737" cy="4429812"/>
            </a:xfrm>
            <a:grpFill/>
          </p:grpSpPr>
          <p:sp>
            <p:nvSpPr>
              <p:cNvPr id="6" name="Retângulo 5"/>
              <p:cNvSpPr/>
              <p:nvPr/>
            </p:nvSpPr>
            <p:spPr>
              <a:xfrm>
                <a:off x="311922" y="2110883"/>
                <a:ext cx="3669737" cy="38294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4" name="Retângulo 3"/>
              <p:cNvSpPr/>
              <p:nvPr/>
            </p:nvSpPr>
            <p:spPr>
              <a:xfrm>
                <a:off x="514827" y="2232814"/>
                <a:ext cx="3294070" cy="3262432"/>
              </a:xfrm>
              <a:prstGeom prst="rect">
                <a:avLst/>
              </a:prstGeom>
              <a:grpFill/>
            </p:spPr>
            <p:txBody>
              <a:bodyPr wrap="square">
                <a:spAutoFit/>
              </a:bodyPr>
              <a:lstStyle/>
              <a:p>
                <a:pPr marL="180975" lvl="0" indent="-180975">
                  <a:spcAft>
                    <a:spcPts val="600"/>
                  </a:spcAft>
                  <a:buFont typeface="Arial" panose="020B0604020202020204" pitchFamily="34" charset="0"/>
                  <a:buChar char="•"/>
                </a:pPr>
                <a:r>
                  <a:rPr lang="pt-BR" sz="1600" spc="20" dirty="0" err="1">
                    <a:solidFill>
                      <a:schemeClr val="bg1"/>
                    </a:solidFill>
                    <a:latin typeface="Arial" charset="0"/>
                    <a:ea typeface="Arial" charset="0"/>
                    <a:cs typeface="Arial" charset="0"/>
                  </a:rPr>
                  <a:t>Behaviour</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assessment</a:t>
                </a:r>
                <a:endParaRPr lang="pt-BR" sz="1600" spc="20" dirty="0">
                  <a:solidFill>
                    <a:schemeClr val="bg1"/>
                  </a:solidFill>
                  <a:latin typeface="Arial" charset="0"/>
                  <a:ea typeface="Arial" charset="0"/>
                  <a:cs typeface="Arial" charset="0"/>
                </a:endParaRP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Assessment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Signs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and</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symptoms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HIV </a:t>
                </a:r>
                <a:r>
                  <a:rPr lang="pt-BR" sz="1600" spc="20" dirty="0" err="1">
                    <a:solidFill>
                      <a:schemeClr val="bg1"/>
                    </a:solidFill>
                    <a:latin typeface="Arial" charset="0"/>
                    <a:ea typeface="Arial" charset="0"/>
                    <a:cs typeface="Arial" charset="0"/>
                  </a:rPr>
                  <a:t>acute</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infection</a:t>
                </a:r>
                <a:endParaRPr lang="pt-BR" sz="1600" spc="20" dirty="0">
                  <a:solidFill>
                    <a:schemeClr val="bg1"/>
                  </a:solidFill>
                  <a:latin typeface="Arial" charset="0"/>
                  <a:ea typeface="Arial" charset="0"/>
                  <a:cs typeface="Arial" charset="0"/>
                </a:endParaRP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HIV </a:t>
                </a:r>
                <a:r>
                  <a:rPr lang="pt-BR" sz="1600" spc="20" dirty="0" err="1">
                    <a:solidFill>
                      <a:schemeClr val="bg1"/>
                    </a:solidFill>
                    <a:latin typeface="Arial" charset="0"/>
                    <a:ea typeface="Arial" charset="0"/>
                    <a:cs typeface="Arial" charset="0"/>
                  </a:rPr>
                  <a:t>Rapid</a:t>
                </a:r>
                <a:r>
                  <a:rPr lang="pt-BR" sz="1600" spc="20" dirty="0">
                    <a:solidFill>
                      <a:schemeClr val="bg1"/>
                    </a:solidFill>
                    <a:latin typeface="Arial" charset="0"/>
                    <a:ea typeface="Arial" charset="0"/>
                    <a:cs typeface="Arial" charset="0"/>
                  </a:rPr>
                  <a:t> Test</a:t>
                </a: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HIV Viral </a:t>
                </a:r>
                <a:r>
                  <a:rPr lang="pt-BR" sz="1600" spc="20" dirty="0" err="1">
                    <a:solidFill>
                      <a:schemeClr val="bg1"/>
                    </a:solidFill>
                    <a:latin typeface="Arial" charset="0"/>
                    <a:ea typeface="Arial" charset="0"/>
                    <a:cs typeface="Arial" charset="0"/>
                  </a:rPr>
                  <a:t>load</a:t>
                </a:r>
                <a:endParaRPr lang="pt-BR" sz="1600" spc="20" dirty="0">
                  <a:solidFill>
                    <a:schemeClr val="bg1"/>
                  </a:solidFill>
                  <a:latin typeface="Arial" charset="0"/>
                  <a:ea typeface="Arial" charset="0"/>
                  <a:cs typeface="Arial" charset="0"/>
                </a:endParaRP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Renal </a:t>
                </a:r>
                <a:r>
                  <a:rPr lang="pt-BR" sz="1600" spc="20" dirty="0" err="1">
                    <a:solidFill>
                      <a:schemeClr val="bg1"/>
                    </a:solidFill>
                    <a:latin typeface="Arial" charset="0"/>
                    <a:ea typeface="Arial" charset="0"/>
                    <a:cs typeface="Arial" charset="0"/>
                  </a:rPr>
                  <a:t>Function</a:t>
                </a:r>
                <a:endParaRPr lang="pt-BR" sz="1600" spc="20" dirty="0">
                  <a:solidFill>
                    <a:schemeClr val="bg1"/>
                  </a:solidFill>
                  <a:latin typeface="Arial" charset="0"/>
                  <a:ea typeface="Arial" charset="0"/>
                  <a:cs typeface="Arial" charset="0"/>
                </a:endParaRPr>
              </a:p>
              <a:p>
                <a:pPr marL="180975" lvl="0" indent="-180975">
                  <a:spcAft>
                    <a:spcPts val="600"/>
                  </a:spcAft>
                  <a:buFont typeface="Arial" panose="020B0604020202020204" pitchFamily="34" charset="0"/>
                  <a:buChar char="•"/>
                </a:pPr>
                <a:r>
                  <a:rPr lang="pt-BR" sz="1600" spc="20" dirty="0" err="1">
                    <a:solidFill>
                      <a:schemeClr val="bg1"/>
                    </a:solidFill>
                    <a:latin typeface="Arial" charset="0"/>
                    <a:ea typeface="Arial" charset="0"/>
                    <a:cs typeface="Arial" charset="0"/>
                  </a:rPr>
                  <a:t>Syphilis</a:t>
                </a:r>
                <a:r>
                  <a:rPr lang="pt-BR" sz="1600" spc="20" dirty="0">
                    <a:solidFill>
                      <a:schemeClr val="bg1"/>
                    </a:solidFill>
                    <a:latin typeface="Arial" charset="0"/>
                    <a:ea typeface="Arial" charset="0"/>
                    <a:cs typeface="Arial" charset="0"/>
                  </a:rPr>
                  <a:t> ; </a:t>
                </a:r>
                <a:r>
                  <a:rPr lang="pt-BR" sz="1600" spc="20" dirty="0" err="1">
                    <a:solidFill>
                      <a:schemeClr val="bg1"/>
                    </a:solidFill>
                    <a:latin typeface="Arial" charset="0"/>
                    <a:ea typeface="Arial" charset="0"/>
                    <a:cs typeface="Arial" charset="0"/>
                  </a:rPr>
                  <a:t>hepatitis</a:t>
                </a:r>
                <a:r>
                  <a:rPr lang="pt-BR" sz="1600" spc="20" dirty="0">
                    <a:solidFill>
                      <a:schemeClr val="bg1"/>
                    </a:solidFill>
                    <a:latin typeface="Arial" charset="0"/>
                    <a:ea typeface="Arial" charset="0"/>
                    <a:cs typeface="Arial" charset="0"/>
                  </a:rPr>
                  <a:t> B </a:t>
                </a:r>
                <a:r>
                  <a:rPr lang="pt-BR" sz="1600" spc="20" dirty="0" err="1">
                    <a:solidFill>
                      <a:schemeClr val="bg1"/>
                    </a:solidFill>
                    <a:latin typeface="Arial" charset="0"/>
                    <a:ea typeface="Arial" charset="0"/>
                    <a:cs typeface="Arial" charset="0"/>
                  </a:rPr>
                  <a:t>and</a:t>
                </a:r>
                <a:r>
                  <a:rPr lang="pt-BR" sz="1600" spc="20" dirty="0">
                    <a:solidFill>
                      <a:schemeClr val="bg1"/>
                    </a:solidFill>
                    <a:latin typeface="Arial" charset="0"/>
                    <a:ea typeface="Arial" charset="0"/>
                    <a:cs typeface="Arial" charset="0"/>
                  </a:rPr>
                  <a:t> C </a:t>
                </a:r>
                <a:r>
                  <a:rPr lang="pt-BR" sz="1600" spc="20" dirty="0" err="1">
                    <a:solidFill>
                      <a:schemeClr val="bg1"/>
                    </a:solidFill>
                    <a:latin typeface="Arial" charset="0"/>
                    <a:ea typeface="Arial" charset="0"/>
                    <a:cs typeface="Arial" charset="0"/>
                  </a:rPr>
                  <a:t>tests</a:t>
                </a:r>
                <a:r>
                  <a:rPr lang="pt-BR" sz="1600" spc="20" dirty="0">
                    <a:solidFill>
                      <a:schemeClr val="bg1"/>
                    </a:solidFill>
                    <a:latin typeface="Arial" charset="0"/>
                    <a:ea typeface="Arial" charset="0"/>
                    <a:cs typeface="Arial" charset="0"/>
                  </a:rPr>
                  <a:t>; anal </a:t>
                </a:r>
                <a:r>
                  <a:rPr lang="pt-BR" sz="1600" spc="20" dirty="0" err="1">
                    <a:solidFill>
                      <a:schemeClr val="bg1"/>
                    </a:solidFill>
                    <a:latin typeface="Arial" charset="0"/>
                    <a:ea typeface="Arial" charset="0"/>
                    <a:cs typeface="Arial" charset="0"/>
                  </a:rPr>
                  <a:t>swabs</a:t>
                </a:r>
                <a:r>
                  <a:rPr lang="pt-BR" sz="1600" spc="20" dirty="0">
                    <a:solidFill>
                      <a:schemeClr val="bg1"/>
                    </a:solidFill>
                    <a:latin typeface="Arial" charset="0"/>
                    <a:ea typeface="Arial" charset="0"/>
                    <a:cs typeface="Arial" charset="0"/>
                  </a:rPr>
                  <a:t> for </a:t>
                </a:r>
                <a:r>
                  <a:rPr lang="pt-BR" sz="1600" spc="20" dirty="0" err="1">
                    <a:solidFill>
                      <a:schemeClr val="bg1"/>
                    </a:solidFill>
                    <a:latin typeface="Arial" charset="0"/>
                    <a:ea typeface="Arial" charset="0"/>
                    <a:cs typeface="Arial" charset="0"/>
                  </a:rPr>
                  <a:t>chlamydia</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and</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ghonorhea</a:t>
                </a:r>
                <a:endParaRPr lang="pt-BR" sz="1600" spc="20" dirty="0">
                  <a:solidFill>
                    <a:schemeClr val="bg1"/>
                  </a:solidFill>
                  <a:latin typeface="Arial" charset="0"/>
                  <a:ea typeface="Arial" charset="0"/>
                  <a:cs typeface="Arial" charset="0"/>
                </a:endParaRP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30 </a:t>
                </a:r>
                <a:r>
                  <a:rPr lang="pt-BR" sz="1600" spc="20" dirty="0" err="1">
                    <a:solidFill>
                      <a:schemeClr val="bg1"/>
                    </a:solidFill>
                    <a:latin typeface="Arial" charset="0"/>
                    <a:ea typeface="Arial" charset="0"/>
                    <a:cs typeface="Arial" charset="0"/>
                  </a:rPr>
                  <a:t>tablets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TDF / FTC</a:t>
                </a:r>
              </a:p>
            </p:txBody>
          </p:sp>
          <p:sp>
            <p:nvSpPr>
              <p:cNvPr id="5" name="Retângulo 4"/>
              <p:cNvSpPr/>
              <p:nvPr/>
            </p:nvSpPr>
            <p:spPr>
              <a:xfrm>
                <a:off x="867358" y="1510531"/>
                <a:ext cx="2326347" cy="461665"/>
              </a:xfrm>
              <a:prstGeom prst="rect">
                <a:avLst/>
              </a:prstGeom>
              <a:grpFill/>
            </p:spPr>
            <p:txBody>
              <a:bodyPr wrap="square">
                <a:spAutoFit/>
              </a:bodyPr>
              <a:lstStyle/>
              <a:p>
                <a:pPr lvl="0" algn="ctr"/>
                <a:r>
                  <a:rPr lang="en-US" sz="2400" b="1" dirty="0">
                    <a:solidFill>
                      <a:schemeClr val="bg1"/>
                    </a:solidFill>
                    <a:latin typeface="Franklin Gothic Book" panose="020B0503020102020204" pitchFamily="34" charset="0"/>
                  </a:rPr>
                  <a:t>ENROLLMENT</a:t>
                </a:r>
                <a:endParaRPr lang="pt-BR" sz="2400" b="1" dirty="0">
                  <a:solidFill>
                    <a:schemeClr val="bg1"/>
                  </a:solidFill>
                  <a:latin typeface="Franklin Gothic Book" panose="020B0503020102020204" pitchFamily="34" charset="0"/>
                </a:endParaRPr>
              </a:p>
            </p:txBody>
          </p:sp>
        </p:grpSp>
      </p:grpSp>
      <p:grpSp>
        <p:nvGrpSpPr>
          <p:cNvPr id="8" name="Grupo 7"/>
          <p:cNvGrpSpPr/>
          <p:nvPr/>
        </p:nvGrpSpPr>
        <p:grpSpPr>
          <a:xfrm>
            <a:off x="4283730" y="1396231"/>
            <a:ext cx="3669737" cy="4429812"/>
            <a:chOff x="4337070" y="1510531"/>
            <a:chExt cx="3669737" cy="4429812"/>
          </a:xfrm>
          <a:solidFill>
            <a:srgbClr val="0C38A6"/>
          </a:solidFill>
        </p:grpSpPr>
        <p:sp>
          <p:nvSpPr>
            <p:cNvPr id="27" name="Retângulo 26"/>
            <p:cNvSpPr/>
            <p:nvPr/>
          </p:nvSpPr>
          <p:spPr>
            <a:xfrm>
              <a:off x="4337070" y="2110883"/>
              <a:ext cx="3669737" cy="38294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8" name="Retângulo 27"/>
            <p:cNvSpPr/>
            <p:nvPr/>
          </p:nvSpPr>
          <p:spPr>
            <a:xfrm>
              <a:off x="4539975" y="2232814"/>
              <a:ext cx="3466832" cy="3406061"/>
            </a:xfrm>
            <a:prstGeom prst="rect">
              <a:avLst/>
            </a:prstGeom>
            <a:grpFill/>
          </p:spPr>
          <p:txBody>
            <a:bodyPr wrap="square">
              <a:spAutoFit/>
            </a:bodyPr>
            <a:lstStyle/>
            <a:p>
              <a:pPr marL="180975" lvl="0" indent="-180975">
                <a:spcAft>
                  <a:spcPts val="400"/>
                </a:spcAft>
                <a:buFont typeface="Arial" panose="020B0604020202020204" pitchFamily="34" charset="0"/>
                <a:buChar char="•"/>
              </a:pPr>
              <a:r>
                <a:rPr lang="en-US" sz="1600" spc="50" dirty="0">
                  <a:solidFill>
                    <a:schemeClr val="bg1"/>
                  </a:solidFill>
                  <a:latin typeface="Arial" charset="0"/>
                  <a:ea typeface="Arial" charset="0"/>
                  <a:cs typeface="Arial" charset="0"/>
                </a:rPr>
                <a:t>Adverse events evaluation</a:t>
              </a:r>
            </a:p>
            <a:p>
              <a:pPr marL="180975" indent="-180975">
                <a:spcAft>
                  <a:spcPts val="400"/>
                </a:spcAft>
                <a:buFont typeface="Arial" panose="020B0604020202020204" pitchFamily="34" charset="0"/>
                <a:buChar char="•"/>
              </a:pPr>
              <a:r>
                <a:rPr lang="pt-BR" sz="1600" spc="20" dirty="0">
                  <a:solidFill>
                    <a:schemeClr val="bg1"/>
                  </a:solidFill>
                  <a:latin typeface="Arial" charset="0"/>
                  <a:ea typeface="Arial" charset="0"/>
                  <a:cs typeface="Arial" charset="0"/>
                </a:rPr>
                <a:t>Assessment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Signs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and</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symptoms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HIV </a:t>
              </a:r>
              <a:r>
                <a:rPr lang="pt-BR" sz="1600" spc="20" dirty="0" err="1">
                  <a:solidFill>
                    <a:schemeClr val="bg1"/>
                  </a:solidFill>
                  <a:latin typeface="Arial" charset="0"/>
                  <a:ea typeface="Arial" charset="0"/>
                  <a:cs typeface="Arial" charset="0"/>
                </a:rPr>
                <a:t>acute</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infection</a:t>
              </a:r>
              <a:endParaRPr lang="pt-BR" sz="1600" spc="20" dirty="0">
                <a:solidFill>
                  <a:schemeClr val="bg1"/>
                </a:solidFill>
                <a:latin typeface="Arial" charset="0"/>
                <a:ea typeface="Arial" charset="0"/>
                <a:cs typeface="Arial" charset="0"/>
              </a:endParaRPr>
            </a:p>
            <a:p>
              <a:pPr marL="180975" lvl="0" indent="-180975">
                <a:spcAft>
                  <a:spcPts val="400"/>
                </a:spcAft>
                <a:buFont typeface="Arial" panose="020B0604020202020204" pitchFamily="34" charset="0"/>
                <a:buChar char="•"/>
              </a:pPr>
              <a:r>
                <a:rPr lang="en-US" sz="1600" spc="50" dirty="0">
                  <a:solidFill>
                    <a:schemeClr val="bg1"/>
                  </a:solidFill>
                  <a:latin typeface="Arial" charset="0"/>
                  <a:ea typeface="Arial" charset="0"/>
                  <a:cs typeface="Arial" charset="0"/>
                </a:rPr>
                <a:t>HIV Rapid Test</a:t>
              </a:r>
            </a:p>
            <a:p>
              <a:pPr marL="180975" lvl="0" indent="-180975">
                <a:spcAft>
                  <a:spcPts val="400"/>
                </a:spcAft>
                <a:buFont typeface="Arial" panose="020B0604020202020204" pitchFamily="34" charset="0"/>
                <a:buChar char="•"/>
              </a:pPr>
              <a:r>
                <a:rPr lang="en-US" sz="1600" spc="50" dirty="0" err="1">
                  <a:solidFill>
                    <a:schemeClr val="bg1"/>
                  </a:solidFill>
                  <a:latin typeface="Arial" charset="0"/>
                  <a:ea typeface="Arial" charset="0"/>
                  <a:cs typeface="Arial" charset="0"/>
                </a:rPr>
                <a:t>Behaviour</a:t>
              </a:r>
              <a:r>
                <a:rPr lang="en-US" sz="1600" spc="50" dirty="0">
                  <a:solidFill>
                    <a:schemeClr val="bg1"/>
                  </a:solidFill>
                  <a:latin typeface="Arial" charset="0"/>
                  <a:ea typeface="Arial" charset="0"/>
                  <a:cs typeface="Arial" charset="0"/>
                </a:rPr>
                <a:t> assessment</a:t>
              </a:r>
            </a:p>
            <a:p>
              <a:pPr marL="180975" lvl="0" indent="-180975">
                <a:spcAft>
                  <a:spcPts val="400"/>
                </a:spcAft>
                <a:buFont typeface="Arial" panose="020B0604020202020204" pitchFamily="34" charset="0"/>
                <a:buChar char="•"/>
              </a:pPr>
              <a:r>
                <a:rPr lang="en-US" sz="1600" spc="50" dirty="0">
                  <a:solidFill>
                    <a:schemeClr val="bg1"/>
                  </a:solidFill>
                  <a:latin typeface="Arial" charset="0"/>
                  <a:ea typeface="Arial" charset="0"/>
                  <a:cs typeface="Arial" charset="0"/>
                </a:rPr>
                <a:t>Adherence self report  for the last 30 days</a:t>
              </a:r>
            </a:p>
            <a:p>
              <a:pPr marL="180975" lvl="0" indent="-180975">
                <a:spcAft>
                  <a:spcPts val="400"/>
                </a:spcAft>
                <a:buFont typeface="Arial" panose="020B0604020202020204" pitchFamily="34" charset="0"/>
                <a:buChar char="•"/>
              </a:pPr>
              <a:r>
                <a:rPr lang="en-US" sz="1600" spc="50" dirty="0">
                  <a:solidFill>
                    <a:schemeClr val="bg1"/>
                  </a:solidFill>
                  <a:latin typeface="Arial" charset="0"/>
                  <a:ea typeface="Arial" charset="0"/>
                  <a:cs typeface="Arial" charset="0"/>
                </a:rPr>
                <a:t>Review of the exams collected at enrollment (except viral load that is reviewed as </a:t>
              </a:r>
            </a:p>
            <a:p>
              <a:pPr marL="180975" lvl="0" indent="-180975">
                <a:spcAft>
                  <a:spcPts val="400"/>
                </a:spcAft>
                <a:buFont typeface="Arial" panose="020B0604020202020204" pitchFamily="34" charset="0"/>
                <a:buChar char="•"/>
              </a:pPr>
              <a:r>
                <a:rPr lang="en-US" sz="1600" spc="50" dirty="0">
                  <a:solidFill>
                    <a:schemeClr val="bg1"/>
                  </a:solidFill>
                  <a:latin typeface="Arial" charset="0"/>
                  <a:ea typeface="Arial" charset="0"/>
                  <a:cs typeface="Arial" charset="0"/>
                </a:rPr>
                <a:t>DBS collection</a:t>
              </a:r>
            </a:p>
            <a:p>
              <a:pPr marL="180975" lvl="0" indent="-180975">
                <a:spcAft>
                  <a:spcPts val="400"/>
                </a:spcAft>
                <a:buFont typeface="Arial" panose="020B0604020202020204" pitchFamily="34" charset="0"/>
                <a:buChar char="•"/>
              </a:pPr>
              <a:r>
                <a:rPr lang="en-US" sz="1600" spc="50" dirty="0">
                  <a:solidFill>
                    <a:schemeClr val="bg1"/>
                  </a:solidFill>
                  <a:latin typeface="Arial" charset="0"/>
                  <a:ea typeface="Arial" charset="0"/>
                  <a:cs typeface="Arial" charset="0"/>
                </a:rPr>
                <a:t>90 tablets of TDF / FTC</a:t>
              </a:r>
            </a:p>
          </p:txBody>
        </p:sp>
        <p:sp>
          <p:nvSpPr>
            <p:cNvPr id="39" name="Retângulo 38"/>
            <p:cNvSpPr/>
            <p:nvPr/>
          </p:nvSpPr>
          <p:spPr>
            <a:xfrm>
              <a:off x="5305083" y="1510531"/>
              <a:ext cx="1649772" cy="46166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40" name="Retângulo 39"/>
            <p:cNvSpPr/>
            <p:nvPr/>
          </p:nvSpPr>
          <p:spPr>
            <a:xfrm>
              <a:off x="4966795" y="1510531"/>
              <a:ext cx="2326347" cy="461665"/>
            </a:xfrm>
            <a:prstGeom prst="rect">
              <a:avLst/>
            </a:prstGeom>
            <a:grpFill/>
          </p:spPr>
          <p:txBody>
            <a:bodyPr wrap="square">
              <a:spAutoFit/>
            </a:bodyPr>
            <a:lstStyle/>
            <a:p>
              <a:pPr lvl="0" algn="ctr"/>
              <a:r>
                <a:rPr lang="en-US" sz="2400" b="1" dirty="0">
                  <a:solidFill>
                    <a:schemeClr val="bg1"/>
                  </a:solidFill>
                  <a:latin typeface="Franklin Gothic Book" panose="020B0503020102020204" pitchFamily="34" charset="0"/>
                </a:rPr>
                <a:t>30 DAYS</a:t>
              </a:r>
              <a:endParaRPr lang="pt-BR" sz="2400" b="1" dirty="0">
                <a:solidFill>
                  <a:schemeClr val="bg1"/>
                </a:solidFill>
                <a:latin typeface="Franklin Gothic Book" panose="020B0503020102020204" pitchFamily="34" charset="0"/>
              </a:endParaRPr>
            </a:p>
          </p:txBody>
        </p:sp>
      </p:grpSp>
      <p:sp>
        <p:nvSpPr>
          <p:cNvPr id="24" name="Triângulo isósceles 10">
            <a:extLst>
              <a:ext uri="{FF2B5EF4-FFF2-40B4-BE49-F238E27FC236}">
                <a16:creationId xmlns:a16="http://schemas.microsoft.com/office/drawing/2014/main" id="{5B4E8814-76A3-42BE-BBE1-73E4EE1ED177}"/>
              </a:ext>
            </a:extLst>
          </p:cNvPr>
          <p:cNvSpPr/>
          <p:nvPr/>
        </p:nvSpPr>
        <p:spPr>
          <a:xfrm rot="5400000">
            <a:off x="3542507" y="3586580"/>
            <a:ext cx="1157178" cy="570319"/>
          </a:xfrm>
          <a:prstGeom prst="triangle">
            <a:avLst/>
          </a:prstGeom>
          <a:solidFill>
            <a:srgbClr val="085DAA"/>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nvGrpSpPr>
          <p:cNvPr id="9" name="Grupo 8"/>
          <p:cNvGrpSpPr/>
          <p:nvPr/>
        </p:nvGrpSpPr>
        <p:grpSpPr>
          <a:xfrm>
            <a:off x="8289384" y="1396232"/>
            <a:ext cx="3669737" cy="4429812"/>
            <a:chOff x="8342724" y="1510532"/>
            <a:chExt cx="3669737" cy="4429812"/>
          </a:xfrm>
        </p:grpSpPr>
        <p:sp>
          <p:nvSpPr>
            <p:cNvPr id="42" name="Retângulo 41"/>
            <p:cNvSpPr/>
            <p:nvPr/>
          </p:nvSpPr>
          <p:spPr>
            <a:xfrm>
              <a:off x="8342724" y="2110884"/>
              <a:ext cx="3669737" cy="3829460"/>
            </a:xfrm>
            <a:prstGeom prst="rect">
              <a:avLst/>
            </a:prstGeom>
            <a:solidFill>
              <a:srgbClr val="2734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3" name="Retângulo 42"/>
            <p:cNvSpPr/>
            <p:nvPr/>
          </p:nvSpPr>
          <p:spPr>
            <a:xfrm>
              <a:off x="8545629" y="2232815"/>
              <a:ext cx="3466832" cy="3416320"/>
            </a:xfrm>
            <a:prstGeom prst="rect">
              <a:avLst/>
            </a:prstGeom>
          </p:spPr>
          <p:txBody>
            <a:bodyPr wrap="square">
              <a:spAutoFit/>
            </a:bodyPr>
            <a:lstStyle/>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Adverse </a:t>
              </a:r>
              <a:r>
                <a:rPr lang="pt-BR" sz="1600" spc="20" dirty="0" err="1">
                  <a:solidFill>
                    <a:schemeClr val="bg1"/>
                  </a:solidFill>
                  <a:latin typeface="Arial" charset="0"/>
                  <a:ea typeface="Arial" charset="0"/>
                  <a:cs typeface="Arial" charset="0"/>
                </a:rPr>
                <a:t>events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evaluation</a:t>
              </a:r>
              <a:endParaRPr lang="pt-BR" sz="1600" spc="20" dirty="0">
                <a:solidFill>
                  <a:schemeClr val="bg1"/>
                </a:solidFill>
                <a:latin typeface="Arial" charset="0"/>
                <a:ea typeface="Arial" charset="0"/>
                <a:cs typeface="Arial" charset="0"/>
              </a:endParaRPr>
            </a:p>
            <a:p>
              <a:pPr marL="180975"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Assessment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Signs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and</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symptoms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HIV </a:t>
              </a:r>
              <a:r>
                <a:rPr lang="pt-BR" sz="1600" spc="20" dirty="0" err="1">
                  <a:solidFill>
                    <a:schemeClr val="bg1"/>
                  </a:solidFill>
                  <a:latin typeface="Arial" charset="0"/>
                  <a:ea typeface="Arial" charset="0"/>
                  <a:cs typeface="Arial" charset="0"/>
                </a:rPr>
                <a:t>acute</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infection</a:t>
              </a:r>
              <a:endParaRPr lang="pt-BR" sz="1600" spc="20" dirty="0">
                <a:solidFill>
                  <a:schemeClr val="bg1"/>
                </a:solidFill>
                <a:latin typeface="Arial" charset="0"/>
                <a:ea typeface="Arial" charset="0"/>
                <a:cs typeface="Arial" charset="0"/>
              </a:endParaRPr>
            </a:p>
            <a:p>
              <a:pPr marL="180975"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HIV </a:t>
              </a:r>
              <a:r>
                <a:rPr lang="pt-BR" sz="1600" spc="20" dirty="0" err="1">
                  <a:solidFill>
                    <a:schemeClr val="bg1"/>
                  </a:solidFill>
                  <a:latin typeface="Arial" charset="0"/>
                  <a:ea typeface="Arial" charset="0"/>
                  <a:cs typeface="Arial" charset="0"/>
                </a:rPr>
                <a:t>Rapid</a:t>
              </a:r>
              <a:r>
                <a:rPr lang="pt-BR" sz="1600" spc="20" dirty="0">
                  <a:solidFill>
                    <a:schemeClr val="bg1"/>
                  </a:solidFill>
                  <a:latin typeface="Arial" charset="0"/>
                  <a:ea typeface="Arial" charset="0"/>
                  <a:cs typeface="Arial" charset="0"/>
                </a:rPr>
                <a:t> Test</a:t>
              </a:r>
            </a:p>
            <a:p>
              <a:pPr marL="180975" lvl="0" indent="-180975">
                <a:spcAft>
                  <a:spcPts val="600"/>
                </a:spcAft>
                <a:buFont typeface="Arial" panose="020B0604020202020204" pitchFamily="34" charset="0"/>
                <a:buChar char="•"/>
              </a:pPr>
              <a:r>
                <a:rPr lang="pt-BR" sz="1600" spc="20" dirty="0" err="1">
                  <a:solidFill>
                    <a:schemeClr val="bg1"/>
                  </a:solidFill>
                  <a:latin typeface="Arial" charset="0"/>
                  <a:ea typeface="Arial" charset="0"/>
                  <a:cs typeface="Arial" charset="0"/>
                </a:rPr>
                <a:t>Behaviour</a:t>
              </a:r>
              <a:r>
                <a:rPr lang="pt-BR" sz="1600" spc="20" dirty="0">
                  <a:solidFill>
                    <a:schemeClr val="bg1"/>
                  </a:solidFill>
                  <a:latin typeface="Arial" charset="0"/>
                  <a:ea typeface="Arial" charset="0"/>
                  <a:cs typeface="Arial" charset="0"/>
                </a:rPr>
                <a:t> assessment</a:t>
              </a:r>
            </a:p>
            <a:p>
              <a:pPr marL="180975" lvl="0" indent="-180975">
                <a:spcAft>
                  <a:spcPts val="600"/>
                </a:spcAft>
                <a:buFont typeface="Arial" panose="020B0604020202020204" pitchFamily="34" charset="0"/>
                <a:buChar char="•"/>
              </a:pPr>
              <a:r>
                <a:rPr lang="pt-BR" sz="1600" spc="20" dirty="0" err="1">
                  <a:solidFill>
                    <a:schemeClr val="bg1"/>
                  </a:solidFill>
                  <a:latin typeface="Arial" charset="0"/>
                  <a:ea typeface="Arial" charset="0"/>
                  <a:cs typeface="Arial" charset="0"/>
                </a:rPr>
                <a:t>Adherence</a:t>
              </a:r>
              <a:r>
                <a:rPr lang="pt-BR" sz="1600" spc="20" dirty="0">
                  <a:solidFill>
                    <a:schemeClr val="bg1"/>
                  </a:solidFill>
                  <a:latin typeface="Arial" charset="0"/>
                  <a:ea typeface="Arial" charset="0"/>
                  <a:cs typeface="Arial" charset="0"/>
                </a:rPr>
                <a:t> Self </a:t>
              </a:r>
              <a:r>
                <a:rPr lang="pt-BR" sz="1600" spc="20" dirty="0" err="1">
                  <a:solidFill>
                    <a:schemeClr val="bg1"/>
                  </a:solidFill>
                  <a:latin typeface="Arial" charset="0"/>
                  <a:ea typeface="Arial" charset="0"/>
                  <a:cs typeface="Arial" charset="0"/>
                </a:rPr>
                <a:t>report</a:t>
              </a:r>
              <a:r>
                <a:rPr lang="pt-BR" sz="1600" spc="20" dirty="0">
                  <a:solidFill>
                    <a:schemeClr val="bg1"/>
                  </a:solidFill>
                  <a:latin typeface="Arial" charset="0"/>
                  <a:ea typeface="Arial" charset="0"/>
                  <a:cs typeface="Arial" charset="0"/>
                </a:rPr>
                <a:t> for </a:t>
              </a:r>
              <a:r>
                <a:rPr lang="pt-BR" sz="1600" spc="20" dirty="0" err="1">
                  <a:solidFill>
                    <a:schemeClr val="bg1"/>
                  </a:solidFill>
                  <a:latin typeface="Arial" charset="0"/>
                  <a:ea typeface="Arial" charset="0"/>
                  <a:cs typeface="Arial" charset="0"/>
                </a:rPr>
                <a:t>the</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last</a:t>
              </a:r>
              <a:r>
                <a:rPr lang="pt-BR" sz="1600" spc="20" dirty="0">
                  <a:solidFill>
                    <a:schemeClr val="bg1"/>
                  </a:solidFill>
                  <a:latin typeface="Arial" charset="0"/>
                  <a:ea typeface="Arial" charset="0"/>
                  <a:cs typeface="Arial" charset="0"/>
                </a:rPr>
                <a:t> 30 </a:t>
              </a:r>
              <a:r>
                <a:rPr lang="pt-BR" sz="1600" spc="20" dirty="0" err="1">
                  <a:solidFill>
                    <a:schemeClr val="bg1"/>
                  </a:solidFill>
                  <a:latin typeface="Arial" charset="0"/>
                  <a:ea typeface="Arial" charset="0"/>
                  <a:cs typeface="Arial" charset="0"/>
                </a:rPr>
                <a:t>days</a:t>
              </a:r>
              <a:endParaRPr lang="pt-BR" sz="1600" spc="20" dirty="0">
                <a:solidFill>
                  <a:schemeClr val="bg1"/>
                </a:solidFill>
                <a:latin typeface="Arial" charset="0"/>
                <a:ea typeface="Arial" charset="0"/>
                <a:cs typeface="Arial" charset="0"/>
              </a:endParaRPr>
            </a:p>
            <a:p>
              <a:pPr marL="180975" lvl="0" indent="-180975">
                <a:spcAft>
                  <a:spcPts val="600"/>
                </a:spcAft>
                <a:buFont typeface="Arial" panose="020B0604020202020204" pitchFamily="34" charset="0"/>
                <a:buChar char="•"/>
              </a:pPr>
              <a:r>
                <a:rPr lang="pt-BR" sz="1600" spc="20" dirty="0" err="1">
                  <a:solidFill>
                    <a:schemeClr val="bg1"/>
                  </a:solidFill>
                  <a:latin typeface="Arial" charset="0"/>
                  <a:ea typeface="Arial" charset="0"/>
                  <a:cs typeface="Arial" charset="0"/>
                </a:rPr>
                <a:t>Syphilis</a:t>
              </a:r>
              <a:r>
                <a:rPr lang="pt-BR" sz="1600" spc="20" dirty="0">
                  <a:solidFill>
                    <a:schemeClr val="bg1"/>
                  </a:solidFill>
                  <a:latin typeface="Arial" charset="0"/>
                  <a:ea typeface="Arial" charset="0"/>
                  <a:cs typeface="Arial" charset="0"/>
                </a:rPr>
                <a:t>  Test </a:t>
              </a: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Renal </a:t>
              </a:r>
              <a:r>
                <a:rPr lang="pt-BR" sz="1600" spc="20" dirty="0" err="1">
                  <a:solidFill>
                    <a:schemeClr val="bg1"/>
                  </a:solidFill>
                  <a:latin typeface="Arial" charset="0"/>
                  <a:ea typeface="Arial" charset="0"/>
                  <a:cs typeface="Arial" charset="0"/>
                </a:rPr>
                <a:t>function</a:t>
              </a:r>
              <a:r>
                <a:rPr lang="pt-BR" sz="1600" spc="20" dirty="0">
                  <a:solidFill>
                    <a:schemeClr val="bg1"/>
                  </a:solidFill>
                  <a:latin typeface="Arial" charset="0"/>
                  <a:ea typeface="Arial" charset="0"/>
                  <a:cs typeface="Arial" charset="0"/>
                </a:rPr>
                <a:t> </a:t>
              </a: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DBS </a:t>
              </a:r>
              <a:r>
                <a:rPr lang="pt-BR" sz="1600" spc="20" dirty="0" err="1">
                  <a:solidFill>
                    <a:schemeClr val="bg1"/>
                  </a:solidFill>
                  <a:latin typeface="Arial" charset="0"/>
                  <a:ea typeface="Arial" charset="0"/>
                  <a:cs typeface="Arial" charset="0"/>
                </a:rPr>
                <a:t>collection</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twice</a:t>
              </a:r>
              <a:r>
                <a:rPr lang="pt-BR" sz="1600" spc="20" dirty="0">
                  <a:solidFill>
                    <a:schemeClr val="bg1"/>
                  </a:solidFill>
                  <a:latin typeface="Arial" charset="0"/>
                  <a:ea typeface="Arial" charset="0"/>
                  <a:cs typeface="Arial" charset="0"/>
                </a:rPr>
                <a:t> a </a:t>
              </a:r>
              <a:r>
                <a:rPr lang="pt-BR" sz="1600" spc="20" dirty="0" err="1">
                  <a:solidFill>
                    <a:schemeClr val="bg1"/>
                  </a:solidFill>
                  <a:latin typeface="Arial" charset="0"/>
                  <a:ea typeface="Arial" charset="0"/>
                  <a:cs typeface="Arial" charset="0"/>
                </a:rPr>
                <a:t>year</a:t>
              </a:r>
              <a:r>
                <a:rPr lang="pt-BR" sz="1600" spc="20" dirty="0">
                  <a:solidFill>
                    <a:schemeClr val="bg1"/>
                  </a:solidFill>
                  <a:latin typeface="Arial" charset="0"/>
                  <a:ea typeface="Arial" charset="0"/>
                  <a:cs typeface="Arial" charset="0"/>
                </a:rPr>
                <a:t>)</a:t>
              </a:r>
            </a:p>
            <a:p>
              <a:pPr marL="180975" lvl="0" indent="-180975">
                <a:spcAft>
                  <a:spcPts val="600"/>
                </a:spcAft>
                <a:buFont typeface="Arial" panose="020B0604020202020204" pitchFamily="34" charset="0"/>
                <a:buChar char="•"/>
              </a:pPr>
              <a:r>
                <a:rPr lang="pt-BR" sz="1600" spc="20" dirty="0">
                  <a:solidFill>
                    <a:schemeClr val="bg1"/>
                  </a:solidFill>
                  <a:latin typeface="Arial" charset="0"/>
                  <a:ea typeface="Arial" charset="0"/>
                  <a:cs typeface="Arial" charset="0"/>
                </a:rPr>
                <a:t>90 </a:t>
              </a:r>
              <a:r>
                <a:rPr lang="pt-BR" sz="1600" spc="20" dirty="0" err="1">
                  <a:solidFill>
                    <a:schemeClr val="bg1"/>
                  </a:solidFill>
                  <a:latin typeface="Arial" charset="0"/>
                  <a:ea typeface="Arial" charset="0"/>
                  <a:cs typeface="Arial" charset="0"/>
                </a:rPr>
                <a:t>tablets</a:t>
              </a:r>
              <a:r>
                <a:rPr lang="pt-BR" sz="1600" spc="20" dirty="0">
                  <a:solidFill>
                    <a:schemeClr val="bg1"/>
                  </a:solidFill>
                  <a:latin typeface="Arial" charset="0"/>
                  <a:ea typeface="Arial" charset="0"/>
                  <a:cs typeface="Arial" charset="0"/>
                </a:rPr>
                <a:t> </a:t>
              </a:r>
              <a:r>
                <a:rPr lang="pt-BR" sz="1600" spc="20" dirty="0" err="1">
                  <a:solidFill>
                    <a:schemeClr val="bg1"/>
                  </a:solidFill>
                  <a:latin typeface="Arial" charset="0"/>
                  <a:ea typeface="Arial" charset="0"/>
                  <a:cs typeface="Arial" charset="0"/>
                </a:rPr>
                <a:t>of</a:t>
              </a:r>
              <a:r>
                <a:rPr lang="pt-BR" sz="1600" spc="20" dirty="0">
                  <a:solidFill>
                    <a:schemeClr val="bg1"/>
                  </a:solidFill>
                  <a:latin typeface="Arial" charset="0"/>
                  <a:ea typeface="Arial" charset="0"/>
                  <a:cs typeface="Arial" charset="0"/>
                </a:rPr>
                <a:t> TDF / FTC</a:t>
              </a:r>
            </a:p>
          </p:txBody>
        </p:sp>
        <p:sp>
          <p:nvSpPr>
            <p:cNvPr id="44" name="Retângulo 43"/>
            <p:cNvSpPr/>
            <p:nvPr/>
          </p:nvSpPr>
          <p:spPr>
            <a:xfrm>
              <a:off x="9310737" y="1510532"/>
              <a:ext cx="1649772" cy="461665"/>
            </a:xfrm>
            <a:prstGeom prst="rect">
              <a:avLst/>
            </a:prstGeom>
            <a:solidFill>
              <a:srgbClr val="2734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5" name="Retângulo 44"/>
            <p:cNvSpPr/>
            <p:nvPr/>
          </p:nvSpPr>
          <p:spPr>
            <a:xfrm>
              <a:off x="8972449" y="1510532"/>
              <a:ext cx="2326347" cy="461665"/>
            </a:xfrm>
            <a:prstGeom prst="rect">
              <a:avLst/>
            </a:prstGeom>
          </p:spPr>
          <p:txBody>
            <a:bodyPr wrap="square">
              <a:spAutoFit/>
            </a:bodyPr>
            <a:lstStyle/>
            <a:p>
              <a:pPr lvl="0" algn="ctr"/>
              <a:r>
                <a:rPr lang="en-US" sz="2400" b="1" dirty="0">
                  <a:solidFill>
                    <a:schemeClr val="bg1"/>
                  </a:solidFill>
                  <a:latin typeface="Franklin Gothic Book" panose="020B0503020102020204" pitchFamily="34" charset="0"/>
                </a:rPr>
                <a:t>QUARTELY</a:t>
              </a:r>
              <a:endParaRPr lang="pt-BR" sz="2400" b="1" dirty="0">
                <a:solidFill>
                  <a:schemeClr val="bg1"/>
                </a:solidFill>
                <a:latin typeface="Franklin Gothic Book" panose="020B0503020102020204" pitchFamily="34" charset="0"/>
              </a:endParaRPr>
            </a:p>
          </p:txBody>
        </p:sp>
      </p:grpSp>
      <p:sp>
        <p:nvSpPr>
          <p:cNvPr id="46" name="Triângulo isósceles 10">
            <a:extLst>
              <a:ext uri="{FF2B5EF4-FFF2-40B4-BE49-F238E27FC236}">
                <a16:creationId xmlns:a16="http://schemas.microsoft.com/office/drawing/2014/main" id="{5B4E8814-76A3-42BE-BBE1-73E4EE1ED177}"/>
              </a:ext>
            </a:extLst>
          </p:cNvPr>
          <p:cNvSpPr/>
          <p:nvPr/>
        </p:nvSpPr>
        <p:spPr>
          <a:xfrm rot="5400000">
            <a:off x="7548161" y="3586581"/>
            <a:ext cx="1157178" cy="570319"/>
          </a:xfrm>
          <a:prstGeom prst="triangle">
            <a:avLst/>
          </a:prstGeom>
          <a:solidFill>
            <a:srgbClr val="0C38A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FD701FD9-F44F-4221-81AC-3D0D244F2239}"/>
              </a:ext>
            </a:extLst>
          </p:cNvPr>
          <p:cNvSpPr>
            <a:spLocks noGrp="1"/>
          </p:cNvSpPr>
          <p:nvPr>
            <p:ph type="title"/>
          </p:nvPr>
        </p:nvSpPr>
        <p:spPr/>
        <p:txBody>
          <a:bodyPr>
            <a:normAutofit/>
          </a:bodyPr>
          <a:lstStyle/>
          <a:p>
            <a:r>
              <a:rPr lang="pt-BR" dirty="0" err="1"/>
              <a:t>Study</a:t>
            </a:r>
            <a:r>
              <a:rPr lang="pt-BR" dirty="0"/>
              <a:t> procedures </a:t>
            </a:r>
            <a:r>
              <a:rPr lang="pt-BR" dirty="0" err="1"/>
              <a:t>by</a:t>
            </a:r>
            <a:r>
              <a:rPr lang="pt-BR" dirty="0"/>
              <a:t> </a:t>
            </a:r>
            <a:r>
              <a:rPr lang="pt-BR" dirty="0" err="1"/>
              <a:t>visit</a:t>
            </a:r>
            <a:endParaRPr lang="pt-BR" dirty="0"/>
          </a:p>
        </p:txBody>
      </p:sp>
    </p:spTree>
    <p:extLst>
      <p:ext uri="{BB962C8B-B14F-4D97-AF65-F5344CB8AC3E}">
        <p14:creationId xmlns:p14="http://schemas.microsoft.com/office/powerpoint/2010/main" val="18745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p:tgtEl>
                                          <p:spTgt spid="24"/>
                                        </p:tgtEl>
                                        <p:attrNameLst>
                                          <p:attrName>ppt_x</p:attrName>
                                        </p:attrNameLst>
                                      </p:cBhvr>
                                      <p:tavLst>
                                        <p:tav tm="0">
                                          <p:val>
                                            <p:strVal val="#ppt_x-#ppt_w*1.125000"/>
                                          </p:val>
                                        </p:tav>
                                        <p:tav tm="100000">
                                          <p:val>
                                            <p:strVal val="#ppt_x"/>
                                          </p:val>
                                        </p:tav>
                                      </p:tavLst>
                                    </p:anim>
                                    <p:animEffect transition="in" filter="wipe(right)">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p:tgtEl>
                                          <p:spTgt spid="46"/>
                                        </p:tgtEl>
                                        <p:attrNameLst>
                                          <p:attrName>ppt_x</p:attrName>
                                        </p:attrNameLst>
                                      </p:cBhvr>
                                      <p:tavLst>
                                        <p:tav tm="0">
                                          <p:val>
                                            <p:strVal val="#ppt_x-#ppt_w*1.125000"/>
                                          </p:val>
                                        </p:tav>
                                        <p:tav tm="100000">
                                          <p:val>
                                            <p:strVal val="#ppt_x"/>
                                          </p:val>
                                        </p:tav>
                                      </p:tavLst>
                                    </p:anim>
                                    <p:animEffect transition="in" filter="wipe(right)">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áfico 22">
            <a:extLst>
              <a:ext uri="{FF2B5EF4-FFF2-40B4-BE49-F238E27FC236}">
                <a16:creationId xmlns:a16="http://schemas.microsoft.com/office/drawing/2014/main" id="{5D8FDA71-98F7-4303-B43D-7D1560F9E0C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02313" y="265916"/>
            <a:ext cx="527327" cy="684435"/>
          </a:xfrm>
          <a:prstGeom prst="rect">
            <a:avLst/>
          </a:prstGeom>
        </p:spPr>
      </p:pic>
      <p:pic>
        <p:nvPicPr>
          <p:cNvPr id="15" name="Imagem 14">
            <a:extLst>
              <a:ext uri="{FF2B5EF4-FFF2-40B4-BE49-F238E27FC236}">
                <a16:creationId xmlns:a16="http://schemas.microsoft.com/office/drawing/2014/main" id="{787D9B6B-32B8-43D6-AEB0-90ABA9DFB2C7}"/>
              </a:ext>
            </a:extLst>
          </p:cNvPr>
          <p:cNvPicPr>
            <a:picLocks noChangeAspect="1"/>
          </p:cNvPicPr>
          <p:nvPr/>
        </p:nvPicPr>
        <p:blipFill>
          <a:blip r:embed="rId4"/>
          <a:stretch>
            <a:fillRect/>
          </a:stretch>
        </p:blipFill>
        <p:spPr>
          <a:xfrm>
            <a:off x="323392" y="1178777"/>
            <a:ext cx="8124418" cy="4467370"/>
          </a:xfrm>
          <a:prstGeom prst="rect">
            <a:avLst/>
          </a:prstGeom>
          <a:ln w="12700">
            <a:solidFill>
              <a:srgbClr val="27348B"/>
            </a:solidFill>
          </a:ln>
        </p:spPr>
      </p:pic>
      <p:pic>
        <p:nvPicPr>
          <p:cNvPr id="24" name="Imagem 23">
            <a:extLst>
              <a:ext uri="{FF2B5EF4-FFF2-40B4-BE49-F238E27FC236}">
                <a16:creationId xmlns:a16="http://schemas.microsoft.com/office/drawing/2014/main" id="{BF308DF4-A98C-48F4-8BE0-6CB9B7E59C27}"/>
              </a:ext>
            </a:extLst>
          </p:cNvPr>
          <p:cNvPicPr>
            <a:picLocks noChangeAspect="1"/>
          </p:cNvPicPr>
          <p:nvPr/>
        </p:nvPicPr>
        <p:blipFill>
          <a:blip r:embed="rId5"/>
          <a:stretch>
            <a:fillRect/>
          </a:stretch>
        </p:blipFill>
        <p:spPr>
          <a:xfrm>
            <a:off x="3721202" y="1411888"/>
            <a:ext cx="8118164" cy="4543074"/>
          </a:xfrm>
          <a:prstGeom prst="rect">
            <a:avLst/>
          </a:prstGeom>
          <a:ln w="12700">
            <a:solidFill>
              <a:srgbClr val="27348B"/>
            </a:solidFill>
          </a:ln>
        </p:spPr>
      </p:pic>
      <p:sp>
        <p:nvSpPr>
          <p:cNvPr id="2" name="Título 1">
            <a:extLst>
              <a:ext uri="{FF2B5EF4-FFF2-40B4-BE49-F238E27FC236}">
                <a16:creationId xmlns:a16="http://schemas.microsoft.com/office/drawing/2014/main" id="{13FC420E-4617-4277-B7E3-012AA8F08703}"/>
              </a:ext>
            </a:extLst>
          </p:cNvPr>
          <p:cNvSpPr>
            <a:spLocks noGrp="1"/>
          </p:cNvSpPr>
          <p:nvPr>
            <p:ph type="title"/>
          </p:nvPr>
        </p:nvSpPr>
        <p:spPr/>
        <p:txBody>
          <a:bodyPr>
            <a:normAutofit fontScale="90000"/>
          </a:bodyPr>
          <a:lstStyle/>
          <a:p>
            <a:r>
              <a:rPr lang="sv-SE" dirty="0"/>
              <a:t>PrEP Monitoring System in SICLOM</a:t>
            </a:r>
            <a:br>
              <a:rPr lang="sv-SE" dirty="0"/>
            </a:br>
            <a:r>
              <a:rPr lang="sv-SE" b="1" dirty="0">
                <a:latin typeface="Franklin Gothic Book" panose="020B0503020102020204" pitchFamily="34" charset="0"/>
              </a:rPr>
              <a:t>(ARV logistic system)</a:t>
            </a:r>
            <a:endParaRPr lang="pt-BR" b="1" dirty="0">
              <a:latin typeface="Franklin Gothic Book" panose="020B0503020102020204" pitchFamily="34" charset="0"/>
            </a:endParaRPr>
          </a:p>
        </p:txBody>
      </p:sp>
    </p:spTree>
    <p:extLst>
      <p:ext uri="{BB962C8B-B14F-4D97-AF65-F5344CB8AC3E}">
        <p14:creationId xmlns:p14="http://schemas.microsoft.com/office/powerpoint/2010/main" val="413247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377" y="14140"/>
            <a:ext cx="9628187" cy="1143000"/>
          </a:xfrm>
        </p:spPr>
        <p:txBody>
          <a:bodyPr>
            <a:normAutofit/>
          </a:bodyPr>
          <a:lstStyle/>
          <a:p>
            <a:pPr algn="l"/>
            <a:r>
              <a:rPr lang="pt-BR" sz="2800" dirty="0" err="1"/>
              <a:t>Definitions</a:t>
            </a:r>
            <a:r>
              <a:rPr lang="pt-BR" sz="2800" dirty="0"/>
              <a:t> </a:t>
            </a:r>
            <a:r>
              <a:rPr lang="pt-BR" sz="2800" dirty="0" err="1"/>
              <a:t>and</a:t>
            </a:r>
            <a:r>
              <a:rPr lang="pt-BR" sz="2800" dirty="0"/>
              <a:t> </a:t>
            </a:r>
            <a:r>
              <a:rPr lang="pt-BR" sz="2800" dirty="0" err="1"/>
              <a:t>outcomes</a:t>
            </a:r>
            <a:endParaRPr lang="pt-BR" sz="2800" dirty="0"/>
          </a:p>
        </p:txBody>
      </p:sp>
      <p:sp>
        <p:nvSpPr>
          <p:cNvPr id="3" name="Espaço Reservado para Conteúdo 2"/>
          <p:cNvSpPr>
            <a:spLocks noGrp="1"/>
          </p:cNvSpPr>
          <p:nvPr>
            <p:ph idx="4294967295"/>
          </p:nvPr>
        </p:nvSpPr>
        <p:spPr>
          <a:xfrm>
            <a:off x="1091389" y="1792287"/>
            <a:ext cx="9936162" cy="3273425"/>
          </a:xfrm>
        </p:spPr>
        <p:txBody>
          <a:bodyPr>
            <a:normAutofit lnSpcReduction="10000"/>
          </a:bodyPr>
          <a:lstStyle/>
          <a:p>
            <a:pPr algn="just"/>
            <a:r>
              <a:rPr lang="en-US" sz="2800" b="1" dirty="0">
                <a:solidFill>
                  <a:srgbClr val="27348B"/>
                </a:solidFill>
                <a:latin typeface="Franklin Gothic Medium" panose="020B0603020102020204" pitchFamily="34" charset="0"/>
              </a:rPr>
              <a:t>Main outcomes were:</a:t>
            </a:r>
          </a:p>
          <a:p>
            <a:pPr marL="0" indent="0" algn="just">
              <a:buNone/>
            </a:pPr>
            <a:endParaRPr lang="en-US" sz="1100" b="1" dirty="0"/>
          </a:p>
          <a:p>
            <a:pPr lvl="1" algn="just">
              <a:buClr>
                <a:srgbClr val="27348B"/>
              </a:buClr>
              <a:buFont typeface="Wingdings" panose="05000000000000000000" pitchFamily="2" charset="2"/>
              <a:buChar char="§"/>
            </a:pPr>
            <a:r>
              <a:rPr lang="en-US" dirty="0" err="1"/>
              <a:t>PrEP</a:t>
            </a:r>
            <a:r>
              <a:rPr lang="en-US" dirty="0"/>
              <a:t> early continuation defined as attendance to the first 2 follow-up visits within 120 days of PrEP initiation </a:t>
            </a:r>
          </a:p>
          <a:p>
            <a:pPr lvl="1" algn="just">
              <a:buClr>
                <a:srgbClr val="27348B"/>
              </a:buClr>
              <a:buFont typeface="Wingdings" panose="05000000000000000000" pitchFamily="2" charset="2"/>
              <a:buChar char="§"/>
            </a:pPr>
            <a:endParaRPr lang="en-US" sz="1800" dirty="0"/>
          </a:p>
          <a:p>
            <a:pPr lvl="1" algn="just">
              <a:buClr>
                <a:srgbClr val="27348B"/>
              </a:buClr>
              <a:buFont typeface="Wingdings" panose="05000000000000000000" pitchFamily="2" charset="2"/>
              <a:buChar char="§"/>
            </a:pPr>
            <a:r>
              <a:rPr lang="en-US" dirty="0" err="1"/>
              <a:t>PrEP</a:t>
            </a:r>
            <a:r>
              <a:rPr lang="en-US" dirty="0"/>
              <a:t> adherence, measured using pharmacy refill data defined as having at least 16 days of PrEP medication filled per 30-day period (medication possession ratio ≥0.53).</a:t>
            </a:r>
            <a:endParaRPr lang="pt-BR" dirty="0"/>
          </a:p>
        </p:txBody>
      </p:sp>
    </p:spTree>
    <p:extLst>
      <p:ext uri="{BB962C8B-B14F-4D97-AF65-F5344CB8AC3E}">
        <p14:creationId xmlns:p14="http://schemas.microsoft.com/office/powerpoint/2010/main" val="2968063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6501" y="320177"/>
            <a:ext cx="9486900" cy="590106"/>
          </a:xfrm>
        </p:spPr>
        <p:txBody>
          <a:bodyPr>
            <a:normAutofit/>
          </a:bodyPr>
          <a:lstStyle/>
          <a:p>
            <a:pPr algn="l"/>
            <a:r>
              <a:rPr lang="pt-BR" sz="2800" dirty="0" err="1"/>
              <a:t>Sociodemographic</a:t>
            </a:r>
            <a:r>
              <a:rPr lang="pt-BR" sz="2800" dirty="0"/>
              <a:t> </a:t>
            </a:r>
            <a:r>
              <a:rPr lang="pt-BR" sz="2800" dirty="0" err="1"/>
              <a:t>Characteristics</a:t>
            </a:r>
            <a:endParaRPr lang="pt-BR" sz="2800" dirty="0"/>
          </a:p>
        </p:txBody>
      </p:sp>
      <p:graphicFrame>
        <p:nvGraphicFramePr>
          <p:cNvPr id="4" name="Espaço Reservado para Conteúdo 3">
            <a:extLst>
              <a:ext uri="{FF2B5EF4-FFF2-40B4-BE49-F238E27FC236}">
                <a16:creationId xmlns:a16="http://schemas.microsoft.com/office/drawing/2014/main" id="{2D64C292-8713-4F76-8FF5-86BF7B688743}"/>
              </a:ext>
            </a:extLst>
          </p:cNvPr>
          <p:cNvGraphicFramePr>
            <a:graphicFrameLocks/>
          </p:cNvGraphicFramePr>
          <p:nvPr>
            <p:extLst>
              <p:ext uri="{D42A27DB-BD31-4B8C-83A1-F6EECF244321}">
                <p14:modId xmlns:p14="http://schemas.microsoft.com/office/powerpoint/2010/main" val="179123693"/>
              </p:ext>
            </p:extLst>
          </p:nvPr>
        </p:nvGraphicFramePr>
        <p:xfrm>
          <a:off x="550333" y="1049863"/>
          <a:ext cx="11176000" cy="4901521"/>
        </p:xfrm>
        <a:graphic>
          <a:graphicData uri="http://schemas.openxmlformats.org/drawingml/2006/table">
            <a:tbl>
              <a:tblPr firstRow="1" firstCol="1" bandRow="1">
                <a:tableStyleId>{5C22544A-7EE6-4342-B048-85BDC9FD1C3A}</a:tableStyleId>
              </a:tblPr>
              <a:tblGrid>
                <a:gridCol w="2637248">
                  <a:extLst>
                    <a:ext uri="{9D8B030D-6E8A-4147-A177-3AD203B41FA5}">
                      <a16:colId xmlns:a16="http://schemas.microsoft.com/office/drawing/2014/main" val="20000"/>
                    </a:ext>
                  </a:extLst>
                </a:gridCol>
                <a:gridCol w="2134688">
                  <a:extLst>
                    <a:ext uri="{9D8B030D-6E8A-4147-A177-3AD203B41FA5}">
                      <a16:colId xmlns:a16="http://schemas.microsoft.com/office/drawing/2014/main" val="1402010741"/>
                    </a:ext>
                  </a:extLst>
                </a:gridCol>
                <a:gridCol w="2134688">
                  <a:extLst>
                    <a:ext uri="{9D8B030D-6E8A-4147-A177-3AD203B41FA5}">
                      <a16:colId xmlns:a16="http://schemas.microsoft.com/office/drawing/2014/main" val="20002"/>
                    </a:ext>
                  </a:extLst>
                </a:gridCol>
                <a:gridCol w="2134688">
                  <a:extLst>
                    <a:ext uri="{9D8B030D-6E8A-4147-A177-3AD203B41FA5}">
                      <a16:colId xmlns:a16="http://schemas.microsoft.com/office/drawing/2014/main" val="485776924"/>
                    </a:ext>
                  </a:extLst>
                </a:gridCol>
                <a:gridCol w="2134688">
                  <a:extLst>
                    <a:ext uri="{9D8B030D-6E8A-4147-A177-3AD203B41FA5}">
                      <a16:colId xmlns:a16="http://schemas.microsoft.com/office/drawing/2014/main" val="20003"/>
                    </a:ext>
                  </a:extLst>
                </a:gridCol>
              </a:tblGrid>
              <a:tr h="473408">
                <a:tc>
                  <a:txBody>
                    <a:bodyPr/>
                    <a:lstStyle/>
                    <a:p>
                      <a:pPr algn="ctr">
                        <a:lnSpc>
                          <a:spcPct val="100000"/>
                        </a:lnSpc>
                        <a:spcAft>
                          <a:spcPts val="0"/>
                        </a:spcAft>
                      </a:pPr>
                      <a:r>
                        <a:rPr lang="en-US" sz="1500" spc="100" baseline="0" dirty="0">
                          <a:effectLst/>
                          <a:latin typeface="Franklin Gothic Book" panose="020B0503020102020204" pitchFamily="34" charset="0"/>
                        </a:rPr>
                        <a:t> </a:t>
                      </a:r>
                      <a:endParaRPr lang="pt-BR" sz="1500" spc="100" baseline="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500" b="1" spc="100" baseline="0" dirty="0" err="1">
                          <a:solidFill>
                            <a:schemeClr val="tx1"/>
                          </a:solidFill>
                          <a:effectLst/>
                          <a:latin typeface="Franklin Gothic Book" panose="020B0503020102020204" pitchFamily="34" charset="0"/>
                        </a:rPr>
                        <a:t>Brazil</a:t>
                      </a:r>
                      <a:endParaRPr lang="pt-BR" sz="1500" b="1"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a:r>
                        <a:rPr lang="pt-BR" sz="1500" b="1" spc="100" baseline="0" dirty="0" err="1">
                          <a:solidFill>
                            <a:schemeClr val="tx1"/>
                          </a:solidFill>
                          <a:effectLst/>
                          <a:latin typeface="Franklin Gothic Book" panose="020B0503020102020204" pitchFamily="34" charset="0"/>
                        </a:rPr>
                        <a:t>Mexico</a:t>
                      </a:r>
                      <a:endParaRPr lang="pt-BR" sz="1500" b="1" spc="100" baseline="0" dirty="0">
                        <a:solidFill>
                          <a:schemeClr val="tx1"/>
                        </a:solidFill>
                        <a:effectLst/>
                        <a:latin typeface="Franklin Gothic Book" panose="020B0503020102020204" pitchFamily="34"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a:r>
                        <a:rPr lang="pt-BR" sz="1500" b="1" spc="100" baseline="0" dirty="0">
                          <a:solidFill>
                            <a:schemeClr val="tx1"/>
                          </a:solidFill>
                          <a:effectLst/>
                          <a:latin typeface="Franklin Gothic Book" panose="020B0503020102020204" pitchFamily="34" charset="0"/>
                        </a:rPr>
                        <a:t>Peru</a:t>
                      </a: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a:r>
                        <a:rPr lang="pt-BR" sz="1500" b="1" spc="100" baseline="0" dirty="0">
                          <a:solidFill>
                            <a:schemeClr val="tx1"/>
                          </a:solidFill>
                          <a:effectLst/>
                          <a:latin typeface="Franklin Gothic Book" panose="020B0503020102020204" pitchFamily="34" charset="0"/>
                        </a:rPr>
                        <a:t>Overall</a:t>
                      </a:r>
                    </a:p>
                  </a:txBody>
                  <a:tcPr marT="108000" marB="108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0"/>
                  </a:ext>
                </a:extLst>
              </a:tr>
              <a:tr h="385675">
                <a:tc gridSpan="5">
                  <a:txBody>
                    <a:bodyPr/>
                    <a:lstStyle/>
                    <a:p>
                      <a:pPr algn="l" fontAlgn="ctr"/>
                      <a:r>
                        <a:rPr lang="en-US" sz="1500" b="1" i="0" u="none" strike="noStrike" spc="0" baseline="0" dirty="0">
                          <a:solidFill>
                            <a:srgbClr val="2F284E"/>
                          </a:solidFill>
                          <a:effectLst/>
                          <a:latin typeface="Franklin Gothic Book" panose="020B0503020102020204" pitchFamily="34" charset="0"/>
                          <a:cs typeface="Arial" panose="020B0604020202020204" pitchFamily="34" charset="0"/>
                        </a:rPr>
                        <a:t>Age</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320034">
                <a:tc>
                  <a:txBody>
                    <a:bodyPr/>
                    <a:lstStyle/>
                    <a:p>
                      <a:pPr algn="l" fontAlgn="ct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18 - 24</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842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(24.29%)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122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(16.51%)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418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(36.38%)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1382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(25.81%)</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2"/>
                  </a:ext>
                </a:extLst>
              </a:tr>
              <a:tr h="32003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25 - 34</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1610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(46.45%)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397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(53.72%)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433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(37.68%)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2440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(45.57%)</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841568870"/>
                  </a:ext>
                </a:extLst>
              </a:tr>
              <a:tr h="32003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35+</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1014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(29.26%)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220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(29.77%)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298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(25.94%)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1532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(28.61%)</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291230537"/>
                  </a:ext>
                </a:extLst>
              </a:tr>
              <a:tr h="320034">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median</a:t>
                      </a: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 (IQR)</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r>
                        <a:rPr lang="pt-BR" sz="1500" spc="100" baseline="0" dirty="0">
                          <a:latin typeface="Franklin Gothic Book" panose="020B0503020102020204" pitchFamily="34" charset="0"/>
                          <a:cs typeface="Arial" panose="020B0604020202020204" pitchFamily="34" charset="0"/>
                        </a:rPr>
                        <a:t>29 </a:t>
                      </a:r>
                      <a:r>
                        <a:rPr lang="pt-BR" sz="1500" b="1" spc="100" baseline="0" dirty="0">
                          <a:latin typeface="Franklin Gothic Book" panose="020B0503020102020204" pitchFamily="34" charset="0"/>
                          <a:cs typeface="Arial" panose="020B0604020202020204" pitchFamily="34" charset="0"/>
                        </a:rPr>
                        <a:t>(25-36)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a:r>
                        <a:rPr lang="pt-BR" sz="1500" spc="100" baseline="0" dirty="0">
                          <a:latin typeface="Franklin Gothic Book" panose="020B0503020102020204" pitchFamily="34" charset="0"/>
                          <a:cs typeface="Arial" panose="020B0604020202020204" pitchFamily="34" charset="0"/>
                        </a:rPr>
                        <a:t>30 </a:t>
                      </a:r>
                      <a:r>
                        <a:rPr lang="pt-BR" sz="1500" b="1" spc="100" baseline="0" dirty="0">
                          <a:latin typeface="Franklin Gothic Book" panose="020B0503020102020204" pitchFamily="34" charset="0"/>
                          <a:cs typeface="Arial" panose="020B0604020202020204" pitchFamily="34" charset="0"/>
                        </a:rPr>
                        <a:t>(26-36)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a:r>
                        <a:rPr lang="pt-BR" sz="1500" spc="100" baseline="0" dirty="0">
                          <a:latin typeface="Franklin Gothic Book" panose="020B0503020102020204" pitchFamily="34" charset="0"/>
                          <a:cs typeface="Arial" panose="020B0604020202020204" pitchFamily="34" charset="0"/>
                        </a:rPr>
                        <a:t>27 </a:t>
                      </a:r>
                      <a:r>
                        <a:rPr lang="pt-BR" sz="1500" b="1" spc="100" baseline="0" dirty="0">
                          <a:latin typeface="Franklin Gothic Book" panose="020B0503020102020204" pitchFamily="34" charset="0"/>
                          <a:cs typeface="Arial" panose="020B0604020202020204" pitchFamily="34" charset="0"/>
                        </a:rPr>
                        <a:t>(23-35)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a:r>
                        <a:rPr lang="pt-BR" sz="1500" spc="100" baseline="0" dirty="0">
                          <a:latin typeface="Franklin Gothic Book" panose="020B0503020102020204" pitchFamily="34" charset="0"/>
                          <a:cs typeface="Arial" panose="020B0604020202020204" pitchFamily="34" charset="0"/>
                        </a:rPr>
                        <a:t>29 </a:t>
                      </a:r>
                      <a:r>
                        <a:rPr lang="pt-BR" sz="1500" b="1" spc="100" baseline="0" dirty="0">
                          <a:latin typeface="Franklin Gothic Book" panose="020B0503020102020204" pitchFamily="34" charset="0"/>
                          <a:cs typeface="Arial" panose="020B0604020202020204" pitchFamily="34" charset="0"/>
                        </a:rPr>
                        <a:t>(24-36)</a:t>
                      </a:r>
                    </a:p>
                  </a:txBody>
                  <a:tcPr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2938961097"/>
                  </a:ext>
                </a:extLst>
              </a:tr>
              <a:tr h="336134">
                <a:tc gridSpan="5">
                  <a:txBody>
                    <a:bodyPr/>
                    <a:lstStyle/>
                    <a:p>
                      <a:pPr algn="l" fontAlgn="ctr"/>
                      <a:r>
                        <a:rPr lang="en-US" sz="1500" b="1" i="0" u="none" strike="noStrike" spc="0" baseline="0" dirty="0">
                          <a:solidFill>
                            <a:srgbClr val="2F284E"/>
                          </a:solidFill>
                          <a:effectLst/>
                          <a:latin typeface="Franklin Gothic Book" panose="020B0503020102020204" pitchFamily="34" charset="0"/>
                          <a:cs typeface="Arial" panose="020B0604020202020204" pitchFamily="34" charset="0"/>
                        </a:rPr>
                        <a:t>Educational level</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4"/>
                  </a:ext>
                </a:extLst>
              </a:tr>
              <a:tr h="598803">
                <a:tc>
                  <a:txBody>
                    <a:bodyPr/>
                    <a:lstStyle/>
                    <a:p>
                      <a:pPr algn="l" fontAlgn="b"/>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less</a:t>
                      </a: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 </a:t>
                      </a: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than</a:t>
                      </a: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 </a:t>
                      </a: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secondary</a:t>
                      </a: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a:t>
                      </a: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secondary</a:t>
                      </a:r>
                      <a:endParaRPr lang="pt-BR" sz="1500" b="1" i="0" u="none" strike="noStrike" spc="0" baseline="0" dirty="0">
                        <a:solidFill>
                          <a:srgbClr val="000000"/>
                        </a:solidFill>
                        <a:effectLst/>
                        <a:latin typeface="Franklin Gothic Book" panose="020B0503020102020204" pitchFamily="34" charset="0"/>
                        <a:cs typeface="Arial" panose="020B0604020202020204" pitchFamily="34" charset="0"/>
                      </a:endParaRP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722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(20.87%)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105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(14.21%)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419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(36.47%)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1246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(26.30%)</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295779069"/>
                  </a:ext>
                </a:extLst>
              </a:tr>
              <a:tr h="416906">
                <a:tc>
                  <a:txBody>
                    <a:bodyPr/>
                    <a:lstStyle/>
                    <a:p>
                      <a:pPr algn="l" fontAlgn="b"/>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more </a:t>
                      </a: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than</a:t>
                      </a:r>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 </a:t>
                      </a: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secondary</a:t>
                      </a:r>
                      <a:endParaRPr lang="pt-BR" sz="1500" b="1" i="0" u="none" strike="noStrike" spc="0" baseline="0" dirty="0">
                        <a:solidFill>
                          <a:srgbClr val="000000"/>
                        </a:solidFill>
                        <a:effectLst/>
                        <a:latin typeface="Franklin Gothic Book" panose="020B0503020102020204" pitchFamily="34" charset="0"/>
                        <a:cs typeface="Arial" panose="020B0604020202020204" pitchFamily="34" charset="0"/>
                      </a:endParaRP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2738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(79.13%)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634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(85.79%)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730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(63.53%)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4102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(76.70%)</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3980031330"/>
                  </a:ext>
                </a:extLst>
              </a:tr>
              <a:tr h="336134">
                <a:tc gridSpan="5">
                  <a:txBody>
                    <a:bodyPr/>
                    <a:lstStyle/>
                    <a:p>
                      <a:pPr algn="l" fontAlgn="ctr"/>
                      <a:r>
                        <a:rPr lang="pt-BR" sz="1500" b="1" i="0" u="none" strike="noStrike" spc="0" baseline="0" dirty="0" err="1">
                          <a:solidFill>
                            <a:srgbClr val="2F284E"/>
                          </a:solidFill>
                          <a:effectLst/>
                          <a:latin typeface="Franklin Gothic Book" panose="020B0503020102020204" pitchFamily="34" charset="0"/>
                          <a:cs typeface="Arial" panose="020B0604020202020204" pitchFamily="34" charset="0"/>
                        </a:rPr>
                        <a:t>Race</a:t>
                      </a:r>
                      <a:endParaRPr lang="pt-BR" sz="1500" b="1" i="0" u="none" strike="noStrike" spc="0" baseline="0" dirty="0">
                        <a:solidFill>
                          <a:srgbClr val="2F284E"/>
                        </a:solidFill>
                        <a:effectLst/>
                        <a:latin typeface="Franklin Gothic Book" panose="020B0503020102020204" pitchFamily="34" charset="0"/>
                        <a:cs typeface="Arial" panose="020B0604020202020204" pitchFamily="34" charset="0"/>
                      </a:endParaRP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4269577465"/>
                  </a:ext>
                </a:extLst>
              </a:tr>
              <a:tr h="320034">
                <a:tc>
                  <a:txBody>
                    <a:bodyPr/>
                    <a:lstStyle/>
                    <a:p>
                      <a:pPr algn="l" fontAlgn="b"/>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white</a:t>
                      </a:r>
                      <a:endParaRPr lang="pt-BR" sz="1500" b="1" i="0" u="none" strike="noStrike" spc="0" baseline="0" dirty="0">
                        <a:solidFill>
                          <a:srgbClr val="000000"/>
                        </a:solidFill>
                        <a:effectLst/>
                        <a:latin typeface="Franklin Gothic Book" panose="020B0503020102020204" pitchFamily="34" charset="0"/>
                        <a:cs typeface="Arial" panose="020B0604020202020204" pitchFamily="34" charset="0"/>
                      </a:endParaRP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1663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(48.06%)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119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(16.10%)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115</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 (10.01%)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1897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(35.47%)</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4105542525"/>
                  </a:ext>
                </a:extLst>
              </a:tr>
              <a:tr h="369377">
                <a:tc>
                  <a:txBody>
                    <a:bodyPr/>
                    <a:lstStyle/>
                    <a:p>
                      <a:pPr algn="l" fontAlgn="b"/>
                      <a:r>
                        <a:rPr lang="pt-BR" sz="1500" b="1" i="0" u="none" strike="noStrike" spc="0" baseline="0" dirty="0">
                          <a:solidFill>
                            <a:srgbClr val="000000"/>
                          </a:solidFill>
                          <a:effectLst/>
                          <a:latin typeface="Franklin Gothic Book" panose="020B0503020102020204" pitchFamily="34" charset="0"/>
                          <a:cs typeface="Arial" panose="020B0604020202020204" pitchFamily="34" charset="0"/>
                        </a:rPr>
                        <a:t>non </a:t>
                      </a:r>
                      <a:r>
                        <a:rPr lang="pt-BR" sz="1500" b="1" i="0" u="none" strike="noStrike" spc="0" baseline="0" dirty="0" err="1">
                          <a:solidFill>
                            <a:srgbClr val="000000"/>
                          </a:solidFill>
                          <a:effectLst/>
                          <a:latin typeface="Franklin Gothic Book" panose="020B0503020102020204" pitchFamily="34" charset="0"/>
                          <a:cs typeface="Arial" panose="020B0604020202020204" pitchFamily="34" charset="0"/>
                        </a:rPr>
                        <a:t>white</a:t>
                      </a:r>
                      <a:endParaRPr lang="pt-BR" sz="1500" b="1" i="0" u="none" strike="noStrike" spc="0" baseline="0" dirty="0">
                        <a:solidFill>
                          <a:srgbClr val="000000"/>
                        </a:solidFill>
                        <a:effectLst/>
                        <a:latin typeface="Franklin Gothic Book" panose="020B0503020102020204" pitchFamily="34" charset="0"/>
                        <a:cs typeface="Arial" panose="020B0604020202020204" pitchFamily="34" charset="0"/>
                      </a:endParaRP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1797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(51.94%)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620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(83.90%)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1034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(89.99%)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3541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(64.53%)</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298238368"/>
                  </a:ext>
                </a:extLst>
              </a:tr>
              <a:tr h="384908">
                <a:tc>
                  <a:txBody>
                    <a:bodyPr/>
                    <a:lstStyle/>
                    <a:p>
                      <a:pPr algn="ctr" fontAlgn="b"/>
                      <a:r>
                        <a:rPr lang="pt-BR" sz="1500" b="1" i="0" u="none" strike="noStrike" spc="0" baseline="0" dirty="0">
                          <a:solidFill>
                            <a:srgbClr val="2F284E"/>
                          </a:solidFill>
                          <a:effectLst/>
                          <a:latin typeface="Franklin Gothic Book" panose="020B0503020102020204" pitchFamily="34" charset="0"/>
                          <a:cs typeface="Arial" panose="020B0604020202020204" pitchFamily="34" charset="0"/>
                        </a:rPr>
                        <a:t>Total </a:t>
                      </a:r>
                      <a:r>
                        <a:rPr lang="pt-BR" sz="1500" b="1" i="0" u="none" strike="noStrike" spc="0" baseline="0" dirty="0" err="1">
                          <a:solidFill>
                            <a:srgbClr val="2F284E"/>
                          </a:solidFill>
                          <a:effectLst/>
                          <a:latin typeface="Franklin Gothic Book" panose="020B0503020102020204" pitchFamily="34" charset="0"/>
                          <a:cs typeface="Arial" panose="020B0604020202020204" pitchFamily="34" charset="0"/>
                        </a:rPr>
                        <a:t>enrolled</a:t>
                      </a:r>
                      <a:endParaRPr lang="pt-BR" sz="1500" b="1" i="0" u="none" strike="noStrike" spc="0" baseline="0" dirty="0">
                        <a:solidFill>
                          <a:srgbClr val="2F284E"/>
                        </a:solidFill>
                        <a:effectLst/>
                        <a:latin typeface="Franklin Gothic Book" panose="020B0503020102020204" pitchFamily="34" charset="0"/>
                        <a:cs typeface="Arial" panose="020B0604020202020204" pitchFamily="34" charset="0"/>
                      </a:endParaRPr>
                    </a:p>
                  </a:txBody>
                  <a:tcPr marL="0" marR="0"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3466</a:t>
                      </a:r>
                    </a:p>
                  </a:txBody>
                  <a:tcPr marL="9525" marR="9525" marT="9525"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739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1149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5354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3773040291"/>
                  </a:ext>
                </a:extLst>
              </a:tr>
            </a:tbl>
          </a:graphicData>
        </a:graphic>
      </p:graphicFrame>
    </p:spTree>
    <p:extLst>
      <p:ext uri="{BB962C8B-B14F-4D97-AF65-F5344CB8AC3E}">
        <p14:creationId xmlns:p14="http://schemas.microsoft.com/office/powerpoint/2010/main" val="2827131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ço Reservado para Conteúdo 3">
            <a:extLst>
              <a:ext uri="{FF2B5EF4-FFF2-40B4-BE49-F238E27FC236}">
                <a16:creationId xmlns:a16="http://schemas.microsoft.com/office/drawing/2014/main" id="{7EA2C8B3-898C-42F5-A415-70206914F32F}"/>
              </a:ext>
            </a:extLst>
          </p:cNvPr>
          <p:cNvGraphicFramePr>
            <a:graphicFrameLocks/>
          </p:cNvGraphicFramePr>
          <p:nvPr>
            <p:extLst>
              <p:ext uri="{D42A27DB-BD31-4B8C-83A1-F6EECF244321}">
                <p14:modId xmlns:p14="http://schemas.microsoft.com/office/powerpoint/2010/main" val="3052366058"/>
              </p:ext>
            </p:extLst>
          </p:nvPr>
        </p:nvGraphicFramePr>
        <p:xfrm>
          <a:off x="650843" y="1229156"/>
          <a:ext cx="10890313" cy="4555508"/>
        </p:xfrm>
        <a:graphic>
          <a:graphicData uri="http://schemas.openxmlformats.org/drawingml/2006/table">
            <a:tbl>
              <a:tblPr firstRow="1" firstCol="1" bandRow="1">
                <a:tableStyleId>{5C22544A-7EE6-4342-B048-85BDC9FD1C3A}</a:tableStyleId>
              </a:tblPr>
              <a:tblGrid>
                <a:gridCol w="2569833">
                  <a:extLst>
                    <a:ext uri="{9D8B030D-6E8A-4147-A177-3AD203B41FA5}">
                      <a16:colId xmlns:a16="http://schemas.microsoft.com/office/drawing/2014/main" val="20000"/>
                    </a:ext>
                  </a:extLst>
                </a:gridCol>
                <a:gridCol w="2080120">
                  <a:extLst>
                    <a:ext uri="{9D8B030D-6E8A-4147-A177-3AD203B41FA5}">
                      <a16:colId xmlns:a16="http://schemas.microsoft.com/office/drawing/2014/main" val="1402010741"/>
                    </a:ext>
                  </a:extLst>
                </a:gridCol>
                <a:gridCol w="2080120">
                  <a:extLst>
                    <a:ext uri="{9D8B030D-6E8A-4147-A177-3AD203B41FA5}">
                      <a16:colId xmlns:a16="http://schemas.microsoft.com/office/drawing/2014/main" val="20002"/>
                    </a:ext>
                  </a:extLst>
                </a:gridCol>
                <a:gridCol w="2080120">
                  <a:extLst>
                    <a:ext uri="{9D8B030D-6E8A-4147-A177-3AD203B41FA5}">
                      <a16:colId xmlns:a16="http://schemas.microsoft.com/office/drawing/2014/main" val="485776924"/>
                    </a:ext>
                  </a:extLst>
                </a:gridCol>
                <a:gridCol w="2080120">
                  <a:extLst>
                    <a:ext uri="{9D8B030D-6E8A-4147-A177-3AD203B41FA5}">
                      <a16:colId xmlns:a16="http://schemas.microsoft.com/office/drawing/2014/main" val="20003"/>
                    </a:ext>
                  </a:extLst>
                </a:gridCol>
              </a:tblGrid>
              <a:tr h="410456">
                <a:tc>
                  <a:txBody>
                    <a:bodyPr/>
                    <a:lstStyle/>
                    <a:p>
                      <a:pPr algn="ctr">
                        <a:lnSpc>
                          <a:spcPct val="100000"/>
                        </a:lnSpc>
                        <a:spcAft>
                          <a:spcPts val="0"/>
                        </a:spcAft>
                      </a:pPr>
                      <a:r>
                        <a:rPr lang="en-US" sz="1500" b="1" spc="100" baseline="0" dirty="0">
                          <a:effectLst/>
                          <a:latin typeface="Franklin Gothic Book" panose="020B0503020102020204" pitchFamily="34" charset="0"/>
                        </a:rPr>
                        <a:t> </a:t>
                      </a:r>
                      <a:endParaRPr lang="pt-BR" sz="1500" b="1" spc="100" baseline="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500" b="1" spc="100" baseline="0" dirty="0" err="1">
                          <a:solidFill>
                            <a:schemeClr val="tx1"/>
                          </a:solidFill>
                          <a:effectLst/>
                          <a:latin typeface="Franklin Gothic Book" panose="020B0503020102020204" pitchFamily="34" charset="0"/>
                        </a:rPr>
                        <a:t>Brazil</a:t>
                      </a:r>
                      <a:endParaRPr lang="pt-BR" sz="1500" b="1"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a:r>
                        <a:rPr lang="pt-BR" sz="1500" b="1" spc="100" baseline="0" dirty="0" err="1">
                          <a:solidFill>
                            <a:schemeClr val="tx1"/>
                          </a:solidFill>
                          <a:effectLst/>
                          <a:latin typeface="Franklin Gothic Book" panose="020B0503020102020204" pitchFamily="34" charset="0"/>
                        </a:rPr>
                        <a:t>Mexico</a:t>
                      </a:r>
                      <a:endParaRPr lang="pt-BR" sz="1500" b="1" spc="100" baseline="0" dirty="0">
                        <a:solidFill>
                          <a:schemeClr val="tx1"/>
                        </a:solidFill>
                        <a:effectLst/>
                        <a:latin typeface="Franklin Gothic Book" panose="020B0503020102020204" pitchFamily="34"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a:r>
                        <a:rPr lang="pt-BR" sz="1500" b="1" spc="100" baseline="0" dirty="0">
                          <a:solidFill>
                            <a:schemeClr val="tx1"/>
                          </a:solidFill>
                          <a:effectLst/>
                          <a:latin typeface="Franklin Gothic Book" panose="020B0503020102020204" pitchFamily="34" charset="0"/>
                        </a:rPr>
                        <a:t>Peru</a:t>
                      </a: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a:r>
                        <a:rPr lang="pt-BR" sz="1500" b="1" spc="100" baseline="0" dirty="0">
                          <a:solidFill>
                            <a:schemeClr val="tx1"/>
                          </a:solidFill>
                          <a:effectLst/>
                          <a:latin typeface="Franklin Gothic Book" panose="020B0503020102020204" pitchFamily="34" charset="0"/>
                        </a:rPr>
                        <a:t>Overall</a:t>
                      </a:r>
                    </a:p>
                  </a:txBody>
                  <a:tcPr marT="108000" marB="108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0"/>
                  </a:ext>
                </a:extLst>
              </a:tr>
              <a:tr h="417024">
                <a:tc gridSpan="5">
                  <a:txBody>
                    <a:bodyPr/>
                    <a:lstStyle/>
                    <a:p>
                      <a:pPr algn="l" fontAlgn="ctr"/>
                      <a:r>
                        <a:rPr lang="en-US" sz="1500" b="1" i="0" u="none" strike="noStrike" spc="100" baseline="0" dirty="0">
                          <a:solidFill>
                            <a:srgbClr val="2F284E"/>
                          </a:solidFill>
                          <a:effectLst/>
                          <a:latin typeface="Franklin Gothic Book" panose="020B0503020102020204" pitchFamily="34" charset="0"/>
                          <a:cs typeface="Arial" panose="020B0604020202020204" pitchFamily="34" charset="0"/>
                        </a:rPr>
                        <a:t>Gender</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397050">
                <a:tc>
                  <a:txBody>
                    <a:bodyPr/>
                    <a:lstStyle/>
                    <a:p>
                      <a:pPr algn="l" fontAlgn="ct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MSM</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3309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(95.47%)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726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(98.24%)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984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(85.64%)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5019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(93.74%)</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2"/>
                  </a:ext>
                </a:extLst>
              </a:tr>
              <a:tr h="39705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TGW</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157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(4.53%)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(1.76%)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165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(14.36%)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335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(6.26%)</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841568870"/>
                  </a:ext>
                </a:extLst>
              </a:tr>
              <a:tr h="417024">
                <a:tc gridSpan="5">
                  <a:txBody>
                    <a:bodyPr/>
                    <a:lstStyle/>
                    <a:p>
                      <a:pPr algn="l" fontAlgn="ctr"/>
                      <a:r>
                        <a:rPr lang="en-US" sz="1500" b="1" i="0" u="none" strike="noStrike" spc="100" baseline="0" dirty="0">
                          <a:solidFill>
                            <a:srgbClr val="2F284E"/>
                          </a:solidFill>
                          <a:effectLst/>
                          <a:latin typeface="Franklin Gothic Book" panose="020B0503020102020204" pitchFamily="34" charset="0"/>
                          <a:cs typeface="Arial" panose="020B0604020202020204" pitchFamily="34" charset="0"/>
                        </a:rPr>
                        <a:t>Reason to visit  the sites</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4"/>
                  </a:ext>
                </a:extLst>
              </a:tr>
              <a:tr h="397050">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looking for </a:t>
                      </a:r>
                      <a:r>
                        <a:rPr lang="pt-BR" sz="1500" b="1" i="0" u="none" strike="noStrike" spc="100" baseline="0" dirty="0" err="1">
                          <a:solidFill>
                            <a:srgbClr val="000000"/>
                          </a:solidFill>
                          <a:effectLst/>
                          <a:latin typeface="Franklin Gothic Book" panose="020B0503020102020204" pitchFamily="34" charset="0"/>
                          <a:cs typeface="Arial" panose="020B0604020202020204" pitchFamily="34" charset="0"/>
                        </a:rPr>
                        <a:t>PrEP</a:t>
                      </a:r>
                      <a:endParaRPr lang="pt-BR" sz="1500" b="1" i="0" u="none" strike="noStrike" spc="100" baseline="0" dirty="0">
                        <a:solidFill>
                          <a:srgbClr val="000000"/>
                        </a:solidFill>
                        <a:effectLst/>
                        <a:latin typeface="Franklin Gothic Book" panose="020B0503020102020204" pitchFamily="34" charset="0"/>
                        <a:cs typeface="Arial" panose="020B0604020202020204" pitchFamily="34" charset="0"/>
                      </a:endParaRP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3327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(95.99%)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711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(96.21%)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582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(50.65%)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4620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(86.29%)</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295779069"/>
                  </a:ext>
                </a:extLst>
              </a:tr>
              <a:tr h="397050">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others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139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(4.01%)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(3.79%)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567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(49.65%)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734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(13.71%)</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3980031330"/>
                  </a:ext>
                </a:extLst>
              </a:tr>
              <a:tr h="417024">
                <a:tc gridSpan="5">
                  <a:txBody>
                    <a:bodyPr/>
                    <a:lstStyle/>
                    <a:p>
                      <a:pPr algn="l" fontAlgn="ct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eGFR &lt;60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mL</a:t>
                      </a: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/min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at</a:t>
                      </a: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enrollment</a:t>
                      </a:r>
                      <a:endParaRPr lang="pt-BR" sz="1500" b="1" i="0" u="none" strike="noStrike" spc="100" baseline="0" dirty="0">
                        <a:solidFill>
                          <a:srgbClr val="2F284E"/>
                        </a:solidFill>
                        <a:effectLst/>
                        <a:latin typeface="Franklin Gothic Book" panose="020B0503020102020204" pitchFamily="34" charset="0"/>
                        <a:cs typeface="Arial" panose="020B0604020202020204" pitchFamily="34" charset="0"/>
                      </a:endParaRP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4269577465"/>
                  </a:ext>
                </a:extLst>
              </a:tr>
              <a:tr h="397050">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yes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(0.85%)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(2.54%)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(0.80%)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(1.04%)</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4105542525"/>
                  </a:ext>
                </a:extLst>
              </a:tr>
              <a:tr h="397050">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no</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3384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(99.15%)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575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(97.46%)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987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(99.20%)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4946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(98.96%)</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298238368"/>
                  </a:ext>
                </a:extLst>
              </a:tr>
              <a:tr h="477536">
                <a:tc>
                  <a:txBody>
                    <a:bodyPr/>
                    <a:lstStyle/>
                    <a:p>
                      <a:pPr algn="ctr" fontAlgn="b"/>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Total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enrolled</a:t>
                      </a:r>
                      <a:endParaRPr lang="pt-BR" sz="1500" b="1" i="0" u="none" strike="noStrike" spc="100" baseline="0" dirty="0">
                        <a:solidFill>
                          <a:srgbClr val="2F284E"/>
                        </a:solidFill>
                        <a:effectLst/>
                        <a:latin typeface="Franklin Gothic Book" panose="020B0503020102020204" pitchFamily="34" charset="0"/>
                        <a:cs typeface="Arial" panose="020B0604020202020204" pitchFamily="34" charset="0"/>
                      </a:endParaRPr>
                    </a:p>
                  </a:txBody>
                  <a:tcPr marL="0" marR="0"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3466</a:t>
                      </a:r>
                    </a:p>
                  </a:txBody>
                  <a:tcPr marL="9525" marR="9525" marT="9525"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739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1149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5354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3773040291"/>
                  </a:ext>
                </a:extLst>
              </a:tr>
            </a:tbl>
          </a:graphicData>
        </a:graphic>
      </p:graphicFrame>
      <p:sp>
        <p:nvSpPr>
          <p:cNvPr id="2" name="Título 1">
            <a:extLst>
              <a:ext uri="{FF2B5EF4-FFF2-40B4-BE49-F238E27FC236}">
                <a16:creationId xmlns:a16="http://schemas.microsoft.com/office/drawing/2014/main" id="{61FB2EED-BD23-4FB1-8C31-E0E8A1618200}"/>
              </a:ext>
            </a:extLst>
          </p:cNvPr>
          <p:cNvSpPr>
            <a:spLocks noGrp="1"/>
          </p:cNvSpPr>
          <p:nvPr>
            <p:ph type="title"/>
          </p:nvPr>
        </p:nvSpPr>
        <p:spPr/>
        <p:txBody>
          <a:bodyPr>
            <a:normAutofit/>
          </a:bodyPr>
          <a:lstStyle/>
          <a:p>
            <a:r>
              <a:rPr lang="pt-BR" dirty="0" err="1"/>
              <a:t>Sociodemographic</a:t>
            </a:r>
            <a:r>
              <a:rPr lang="pt-BR" dirty="0"/>
              <a:t> </a:t>
            </a:r>
            <a:r>
              <a:rPr lang="pt-BR" dirty="0" err="1"/>
              <a:t>Characteristics</a:t>
            </a:r>
            <a:endParaRPr lang="pt-BR" dirty="0"/>
          </a:p>
        </p:txBody>
      </p:sp>
    </p:spTree>
    <p:extLst>
      <p:ext uri="{BB962C8B-B14F-4D97-AF65-F5344CB8AC3E}">
        <p14:creationId xmlns:p14="http://schemas.microsoft.com/office/powerpoint/2010/main" val="1467862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3">
            <a:extLst>
              <a:ext uri="{FF2B5EF4-FFF2-40B4-BE49-F238E27FC236}">
                <a16:creationId xmlns:a16="http://schemas.microsoft.com/office/drawing/2014/main" id="{7EA2C8B3-898C-42F5-A415-70206914F32F}"/>
              </a:ext>
            </a:extLst>
          </p:cNvPr>
          <p:cNvGraphicFramePr>
            <a:graphicFrameLocks/>
          </p:cNvGraphicFramePr>
          <p:nvPr>
            <p:extLst>
              <p:ext uri="{D42A27DB-BD31-4B8C-83A1-F6EECF244321}">
                <p14:modId xmlns:p14="http://schemas.microsoft.com/office/powerpoint/2010/main" val="1081729433"/>
              </p:ext>
            </p:extLst>
          </p:nvPr>
        </p:nvGraphicFramePr>
        <p:xfrm>
          <a:off x="650842" y="1258889"/>
          <a:ext cx="10890313" cy="4523843"/>
        </p:xfrm>
        <a:graphic>
          <a:graphicData uri="http://schemas.openxmlformats.org/drawingml/2006/table">
            <a:tbl>
              <a:tblPr firstRow="1" firstCol="1" bandRow="1">
                <a:tableStyleId>{5C22544A-7EE6-4342-B048-85BDC9FD1C3A}</a:tableStyleId>
              </a:tblPr>
              <a:tblGrid>
                <a:gridCol w="2569833">
                  <a:extLst>
                    <a:ext uri="{9D8B030D-6E8A-4147-A177-3AD203B41FA5}">
                      <a16:colId xmlns:a16="http://schemas.microsoft.com/office/drawing/2014/main" val="20000"/>
                    </a:ext>
                  </a:extLst>
                </a:gridCol>
                <a:gridCol w="2080120">
                  <a:extLst>
                    <a:ext uri="{9D8B030D-6E8A-4147-A177-3AD203B41FA5}">
                      <a16:colId xmlns:a16="http://schemas.microsoft.com/office/drawing/2014/main" val="1402010741"/>
                    </a:ext>
                  </a:extLst>
                </a:gridCol>
                <a:gridCol w="2080120">
                  <a:extLst>
                    <a:ext uri="{9D8B030D-6E8A-4147-A177-3AD203B41FA5}">
                      <a16:colId xmlns:a16="http://schemas.microsoft.com/office/drawing/2014/main" val="20002"/>
                    </a:ext>
                  </a:extLst>
                </a:gridCol>
                <a:gridCol w="2080120">
                  <a:extLst>
                    <a:ext uri="{9D8B030D-6E8A-4147-A177-3AD203B41FA5}">
                      <a16:colId xmlns:a16="http://schemas.microsoft.com/office/drawing/2014/main" val="485776924"/>
                    </a:ext>
                  </a:extLst>
                </a:gridCol>
                <a:gridCol w="2080120">
                  <a:extLst>
                    <a:ext uri="{9D8B030D-6E8A-4147-A177-3AD203B41FA5}">
                      <a16:colId xmlns:a16="http://schemas.microsoft.com/office/drawing/2014/main" val="20003"/>
                    </a:ext>
                  </a:extLst>
                </a:gridCol>
              </a:tblGrid>
              <a:tr h="483665">
                <a:tc>
                  <a:txBody>
                    <a:bodyPr/>
                    <a:lstStyle/>
                    <a:p>
                      <a:pPr algn="ctr">
                        <a:lnSpc>
                          <a:spcPct val="100000"/>
                        </a:lnSpc>
                        <a:spcAft>
                          <a:spcPts val="0"/>
                        </a:spcAft>
                      </a:pPr>
                      <a:r>
                        <a:rPr lang="en-US" sz="1500" spc="100" baseline="0" dirty="0">
                          <a:effectLst/>
                          <a:latin typeface="Franklin Gothic Book" panose="020B0503020102020204" pitchFamily="34" charset="0"/>
                        </a:rPr>
                        <a:t> </a:t>
                      </a:r>
                      <a:endParaRPr lang="pt-BR" sz="1500" spc="100" baseline="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500" spc="100" baseline="0" dirty="0" err="1">
                          <a:solidFill>
                            <a:schemeClr val="tx1"/>
                          </a:solidFill>
                          <a:effectLst/>
                          <a:latin typeface="Franklin Gothic Book" panose="020B0503020102020204" pitchFamily="34" charset="0"/>
                        </a:rPr>
                        <a:t>Brazil</a:t>
                      </a:r>
                      <a:endParaRPr lang="pt-BR" sz="1500"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a:r>
                        <a:rPr lang="pt-BR" sz="1500" spc="100" baseline="0" dirty="0" err="1">
                          <a:solidFill>
                            <a:schemeClr val="tx1"/>
                          </a:solidFill>
                          <a:effectLst/>
                          <a:latin typeface="Franklin Gothic Book" panose="020B0503020102020204" pitchFamily="34" charset="0"/>
                        </a:rPr>
                        <a:t>Mexico</a:t>
                      </a:r>
                      <a:endParaRPr lang="pt-BR" sz="1500" spc="100" baseline="0" dirty="0">
                        <a:solidFill>
                          <a:schemeClr val="tx1"/>
                        </a:solidFill>
                        <a:effectLst/>
                        <a:latin typeface="Franklin Gothic Book" panose="020B0503020102020204" pitchFamily="34"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a:r>
                        <a:rPr lang="pt-BR" sz="1500" spc="100" baseline="0" dirty="0">
                          <a:solidFill>
                            <a:schemeClr val="tx1"/>
                          </a:solidFill>
                          <a:effectLst/>
                          <a:latin typeface="Franklin Gothic Book" panose="020B0503020102020204" pitchFamily="34" charset="0"/>
                        </a:rPr>
                        <a:t>Peru</a:t>
                      </a: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a:r>
                        <a:rPr lang="pt-BR" sz="1500" spc="100" baseline="0" dirty="0">
                          <a:solidFill>
                            <a:schemeClr val="tx1"/>
                          </a:solidFill>
                          <a:effectLst/>
                          <a:latin typeface="Franklin Gothic Book" panose="020B0503020102020204" pitchFamily="34" charset="0"/>
                        </a:rPr>
                        <a:t>Overall</a:t>
                      </a:r>
                    </a:p>
                  </a:txBody>
                  <a:tcPr marT="108000" marB="108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0"/>
                  </a:ext>
                </a:extLst>
              </a:tr>
              <a:tr h="453666">
                <a:tc gridSpan="5">
                  <a:txBody>
                    <a:bodyPr/>
                    <a:lstStyle/>
                    <a:p>
                      <a:pPr algn="l" fontAlgn="ctr"/>
                      <a:r>
                        <a:rPr lang="en-US" sz="1500" b="1" i="0" u="none" strike="noStrike" spc="100" baseline="0" dirty="0">
                          <a:solidFill>
                            <a:srgbClr val="2F284E"/>
                          </a:solidFill>
                          <a:effectLst/>
                          <a:latin typeface="Franklin Gothic Book" panose="020B0503020102020204" pitchFamily="34" charset="0"/>
                          <a:cs typeface="Arial" panose="020B0604020202020204" pitchFamily="34" charset="0"/>
                        </a:rPr>
                        <a:t>Number of sex partners in last 3 months</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431937">
                <a:tc>
                  <a:txBody>
                    <a:bodyPr/>
                    <a:lstStyle/>
                    <a:p>
                      <a:pPr algn="l" fontAlgn="ct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median( IQR)</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(2-15)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(3-15)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(2-10)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(2-15)</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2"/>
                  </a:ext>
                </a:extLst>
              </a:tr>
              <a:tr h="453666">
                <a:tc gridSpan="5">
                  <a:txBody>
                    <a:bodyPr/>
                    <a:lstStyle/>
                    <a:p>
                      <a:pPr algn="l" fontAlgn="ct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Condomless anal sex</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4"/>
                  </a:ext>
                </a:extLst>
              </a:tr>
              <a:tr h="431937">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yes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3121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(90.05%)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671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(90.80%)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1086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(94.52%)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4878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(91.11%) </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295779069"/>
                  </a:ext>
                </a:extLst>
              </a:tr>
              <a:tr h="431937">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no</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345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(9.95%)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68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(9.20%)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63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(5.48%)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 476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(8.89%) </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3980031330"/>
                  </a:ext>
                </a:extLst>
              </a:tr>
              <a:tr h="453666">
                <a:tc gridSpan="5">
                  <a:txBody>
                    <a:bodyPr/>
                    <a:lstStyle/>
                    <a:p>
                      <a:pPr algn="l" fontAlgn="ct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Sex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workers</a:t>
                      </a:r>
                      <a:endParaRPr lang="pt-BR" sz="1500" b="1" i="0" u="none" strike="noStrike" spc="100" baseline="0" dirty="0">
                        <a:solidFill>
                          <a:srgbClr val="2F284E"/>
                        </a:solidFill>
                        <a:effectLst/>
                        <a:latin typeface="Franklin Gothic Book" panose="020B0503020102020204" pitchFamily="34" charset="0"/>
                        <a:cs typeface="Arial" panose="020B0604020202020204" pitchFamily="34" charset="0"/>
                      </a:endParaRP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4269577465"/>
                  </a:ext>
                </a:extLst>
              </a:tr>
              <a:tr h="431937">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yes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341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(9.84%)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104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(14.07%)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293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(25.50%)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738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(13.78%)</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4105542525"/>
                  </a:ext>
                </a:extLst>
              </a:tr>
              <a:tr h="431937">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no</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3125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(90.16%)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635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(75.93%)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856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(74.50%)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4616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(86.22%)</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298238368"/>
                  </a:ext>
                </a:extLst>
              </a:tr>
              <a:tr h="519495">
                <a:tc>
                  <a:txBody>
                    <a:bodyPr/>
                    <a:lstStyle/>
                    <a:p>
                      <a:pPr algn="ctr" fontAlgn="b"/>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Total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enrolled</a:t>
                      </a:r>
                      <a:endParaRPr lang="pt-BR" sz="1500" b="1" i="0" u="none" strike="noStrike" spc="100" baseline="0" dirty="0">
                        <a:solidFill>
                          <a:srgbClr val="2F284E"/>
                        </a:solidFill>
                        <a:effectLst/>
                        <a:latin typeface="Franklin Gothic Book" panose="020B0503020102020204" pitchFamily="34" charset="0"/>
                        <a:cs typeface="Arial" panose="020B0604020202020204" pitchFamily="34" charset="0"/>
                      </a:endParaRPr>
                    </a:p>
                  </a:txBody>
                  <a:tcPr marL="0" marR="0"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3466</a:t>
                      </a:r>
                    </a:p>
                  </a:txBody>
                  <a:tcPr marL="9525" marR="9525" marT="9525"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5354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3773040291"/>
                  </a:ext>
                </a:extLst>
              </a:tr>
            </a:tbl>
          </a:graphicData>
        </a:graphic>
      </p:graphicFrame>
      <p:sp>
        <p:nvSpPr>
          <p:cNvPr id="2" name="Título 1"/>
          <p:cNvSpPr>
            <a:spLocks noGrp="1"/>
          </p:cNvSpPr>
          <p:nvPr>
            <p:ph type="title"/>
          </p:nvPr>
        </p:nvSpPr>
        <p:spPr>
          <a:xfrm>
            <a:off x="1254642" y="393404"/>
            <a:ext cx="5230813" cy="418178"/>
          </a:xfrm>
        </p:spPr>
        <p:txBody>
          <a:bodyPr>
            <a:noAutofit/>
          </a:bodyPr>
          <a:lstStyle/>
          <a:p>
            <a:pPr algn="l"/>
            <a:r>
              <a:rPr lang="pt-BR" sz="2800" dirty="0" err="1"/>
              <a:t>Behavioral</a:t>
            </a:r>
            <a:r>
              <a:rPr lang="pt-BR" sz="2800" dirty="0"/>
              <a:t> </a:t>
            </a:r>
            <a:r>
              <a:rPr lang="pt-BR" sz="2800" dirty="0" err="1"/>
              <a:t>Characteristics</a:t>
            </a:r>
            <a:endParaRPr lang="pt-BR" sz="2800" dirty="0"/>
          </a:p>
        </p:txBody>
      </p:sp>
    </p:spTree>
    <p:extLst>
      <p:ext uri="{BB962C8B-B14F-4D97-AF65-F5344CB8AC3E}">
        <p14:creationId xmlns:p14="http://schemas.microsoft.com/office/powerpoint/2010/main" val="52896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3">
            <a:extLst>
              <a:ext uri="{FF2B5EF4-FFF2-40B4-BE49-F238E27FC236}">
                <a16:creationId xmlns:a16="http://schemas.microsoft.com/office/drawing/2014/main" id="{7EA2C8B3-898C-42F5-A415-70206914F32F}"/>
              </a:ext>
            </a:extLst>
          </p:cNvPr>
          <p:cNvGraphicFramePr>
            <a:graphicFrameLocks/>
          </p:cNvGraphicFramePr>
          <p:nvPr>
            <p:extLst>
              <p:ext uri="{D42A27DB-BD31-4B8C-83A1-F6EECF244321}">
                <p14:modId xmlns:p14="http://schemas.microsoft.com/office/powerpoint/2010/main" val="2928016582"/>
              </p:ext>
            </p:extLst>
          </p:nvPr>
        </p:nvGraphicFramePr>
        <p:xfrm>
          <a:off x="550333" y="1074342"/>
          <a:ext cx="11176000" cy="4881344"/>
        </p:xfrm>
        <a:graphic>
          <a:graphicData uri="http://schemas.openxmlformats.org/drawingml/2006/table">
            <a:tbl>
              <a:tblPr firstRow="1" firstCol="1" bandRow="1">
                <a:tableStyleId>{5C22544A-7EE6-4342-B048-85BDC9FD1C3A}</a:tableStyleId>
              </a:tblPr>
              <a:tblGrid>
                <a:gridCol w="2637248">
                  <a:extLst>
                    <a:ext uri="{9D8B030D-6E8A-4147-A177-3AD203B41FA5}">
                      <a16:colId xmlns:a16="http://schemas.microsoft.com/office/drawing/2014/main" val="20000"/>
                    </a:ext>
                  </a:extLst>
                </a:gridCol>
                <a:gridCol w="2134688">
                  <a:extLst>
                    <a:ext uri="{9D8B030D-6E8A-4147-A177-3AD203B41FA5}">
                      <a16:colId xmlns:a16="http://schemas.microsoft.com/office/drawing/2014/main" val="1402010741"/>
                    </a:ext>
                  </a:extLst>
                </a:gridCol>
                <a:gridCol w="2134688">
                  <a:extLst>
                    <a:ext uri="{9D8B030D-6E8A-4147-A177-3AD203B41FA5}">
                      <a16:colId xmlns:a16="http://schemas.microsoft.com/office/drawing/2014/main" val="20002"/>
                    </a:ext>
                  </a:extLst>
                </a:gridCol>
                <a:gridCol w="2134688">
                  <a:extLst>
                    <a:ext uri="{9D8B030D-6E8A-4147-A177-3AD203B41FA5}">
                      <a16:colId xmlns:a16="http://schemas.microsoft.com/office/drawing/2014/main" val="485776924"/>
                    </a:ext>
                  </a:extLst>
                </a:gridCol>
                <a:gridCol w="2134688">
                  <a:extLst>
                    <a:ext uri="{9D8B030D-6E8A-4147-A177-3AD203B41FA5}">
                      <a16:colId xmlns:a16="http://schemas.microsoft.com/office/drawing/2014/main" val="20003"/>
                    </a:ext>
                  </a:extLst>
                </a:gridCol>
              </a:tblGrid>
              <a:tr h="402156">
                <a:tc>
                  <a:txBody>
                    <a:bodyPr/>
                    <a:lstStyle/>
                    <a:p>
                      <a:pPr algn="ctr">
                        <a:lnSpc>
                          <a:spcPct val="100000"/>
                        </a:lnSpc>
                        <a:spcAft>
                          <a:spcPts val="0"/>
                        </a:spcAft>
                      </a:pPr>
                      <a:r>
                        <a:rPr lang="en-US" sz="1500" spc="100" baseline="0" dirty="0">
                          <a:effectLst/>
                          <a:latin typeface="Franklin Gothic Book" panose="020B0503020102020204" pitchFamily="34" charset="0"/>
                        </a:rPr>
                        <a:t> </a:t>
                      </a:r>
                      <a:endParaRPr lang="pt-BR" sz="1500" spc="100" baseline="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pt-BR" sz="1500" spc="100" baseline="0" dirty="0" err="1">
                          <a:solidFill>
                            <a:schemeClr val="tx1"/>
                          </a:solidFill>
                          <a:effectLst/>
                          <a:latin typeface="Franklin Gothic Book" panose="020B0503020102020204" pitchFamily="34" charset="0"/>
                        </a:rPr>
                        <a:t>Brazil</a:t>
                      </a:r>
                      <a:endParaRPr lang="pt-BR" sz="1500"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a:r>
                        <a:rPr lang="pt-BR" sz="1500" spc="100" baseline="0" dirty="0" err="1">
                          <a:solidFill>
                            <a:schemeClr val="tx1"/>
                          </a:solidFill>
                          <a:effectLst/>
                          <a:latin typeface="Franklin Gothic Book" panose="020B0503020102020204" pitchFamily="34" charset="0"/>
                        </a:rPr>
                        <a:t>Mexico</a:t>
                      </a:r>
                      <a:endParaRPr lang="pt-BR" sz="1500" spc="100" baseline="0" dirty="0">
                        <a:solidFill>
                          <a:schemeClr val="tx1"/>
                        </a:solidFill>
                        <a:effectLst/>
                        <a:latin typeface="Franklin Gothic Book" panose="020B0503020102020204" pitchFamily="34" charset="0"/>
                      </a:endParaRP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a:r>
                        <a:rPr lang="pt-BR" sz="1500" spc="100" baseline="0" dirty="0">
                          <a:solidFill>
                            <a:schemeClr val="tx1"/>
                          </a:solidFill>
                          <a:effectLst/>
                          <a:latin typeface="Franklin Gothic Book" panose="020B0503020102020204" pitchFamily="34" charset="0"/>
                        </a:rPr>
                        <a:t>Peru</a:t>
                      </a:r>
                    </a:p>
                  </a:txBody>
                  <a:tcPr marT="108000" marB="108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a:r>
                        <a:rPr lang="pt-BR" sz="1500" spc="100" baseline="0" dirty="0">
                          <a:solidFill>
                            <a:schemeClr val="tx1"/>
                          </a:solidFill>
                          <a:effectLst/>
                          <a:latin typeface="Franklin Gothic Book" panose="020B0503020102020204" pitchFamily="34" charset="0"/>
                        </a:rPr>
                        <a:t>Overall</a:t>
                      </a:r>
                    </a:p>
                  </a:txBody>
                  <a:tcPr marT="108000" marB="108000"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0"/>
                  </a:ext>
                </a:extLst>
              </a:tr>
              <a:tr h="377212">
                <a:tc gridSpan="5">
                  <a:txBody>
                    <a:bodyPr/>
                    <a:lstStyle/>
                    <a:p>
                      <a:pPr algn="l" fontAlgn="ctr"/>
                      <a:r>
                        <a:rPr lang="en-US" sz="1500" b="1" i="0" u="none" strike="noStrike" spc="100" baseline="0" dirty="0">
                          <a:solidFill>
                            <a:srgbClr val="2F284E"/>
                          </a:solidFill>
                          <a:effectLst/>
                          <a:latin typeface="Franklin Gothic Book" panose="020B0503020102020204" pitchFamily="34" charset="0"/>
                          <a:cs typeface="Arial" panose="020B0604020202020204" pitchFamily="34" charset="0"/>
                        </a:rPr>
                        <a:t>Condomless sexual intercourse with HIV+ partners</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1"/>
                  </a:ext>
                </a:extLst>
              </a:tr>
              <a:tr h="359145">
                <a:tc>
                  <a:txBody>
                    <a:bodyPr/>
                    <a:lstStyle/>
                    <a:p>
                      <a:pPr algn="l" fontAlgn="ct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yes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745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(21.49%)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243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(32.88%)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122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(10.62%)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1110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(20.73%)</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2"/>
                  </a:ext>
                </a:extLst>
              </a:tr>
              <a:tr h="359145">
                <a:tc>
                  <a:txBody>
                    <a:bodyPr/>
                    <a:lstStyle/>
                    <a:p>
                      <a:pPr algn="l" fontAlgn="ct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no</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780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(22.50%)</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179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(24.22%)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392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(34.12%)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1351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(25.23%)</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3"/>
                  </a:ext>
                </a:extLst>
              </a:tr>
              <a:tr h="359145">
                <a:tc>
                  <a:txBody>
                    <a:bodyPr/>
                    <a:lstStyle/>
                    <a:p>
                      <a:pPr algn="l" fontAlgn="ctr"/>
                      <a:r>
                        <a:rPr lang="pt-BR" sz="1500" b="1" i="0" u="none" strike="noStrike" spc="100" baseline="0" dirty="0" err="1">
                          <a:solidFill>
                            <a:srgbClr val="000000"/>
                          </a:solidFill>
                          <a:effectLst/>
                          <a:latin typeface="Franklin Gothic Book" panose="020B0503020102020204" pitchFamily="34" charset="0"/>
                          <a:cs typeface="Arial" panose="020B0604020202020204" pitchFamily="34" charset="0"/>
                        </a:rPr>
                        <a:t>don’t</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 </a:t>
                      </a:r>
                      <a:r>
                        <a:rPr lang="pt-BR" sz="1500" b="1" i="0" u="none" strike="noStrike" spc="100" baseline="0" dirty="0" err="1">
                          <a:solidFill>
                            <a:srgbClr val="000000"/>
                          </a:solidFill>
                          <a:effectLst/>
                          <a:latin typeface="Franklin Gothic Book" panose="020B0503020102020204" pitchFamily="34" charset="0"/>
                          <a:cs typeface="Arial" panose="020B0604020202020204" pitchFamily="34" charset="0"/>
                        </a:rPr>
                        <a:t>know</a:t>
                      </a:r>
                      <a:endParaRPr lang="pt-BR" sz="1500" b="1" i="0" u="none" strike="noStrike" spc="100" baseline="0" dirty="0">
                        <a:solidFill>
                          <a:srgbClr val="000000"/>
                        </a:solidFill>
                        <a:effectLst/>
                        <a:latin typeface="Franklin Gothic Book" panose="020B0503020102020204" pitchFamily="34" charset="0"/>
                        <a:cs typeface="Arial" panose="020B0604020202020204" pitchFamily="34" charset="0"/>
                      </a:endParaRP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1742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(50.26%)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301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(40.73%)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587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(51.09%)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2630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(49.12%)</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5"/>
                  </a:ext>
                </a:extLst>
              </a:tr>
              <a:tr h="359145">
                <a:tc>
                  <a:txBody>
                    <a:bodyPr/>
                    <a:lstStyle/>
                    <a:p>
                      <a:pPr algn="l" fontAlgn="ct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NA</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199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(5.74%)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16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(2.17%)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(4.18%)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263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(4.61%)</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6"/>
                  </a:ext>
                </a:extLst>
              </a:tr>
              <a:tr h="377212">
                <a:tc gridSpan="5">
                  <a:txBody>
                    <a:bodyPr/>
                    <a:lstStyle/>
                    <a:p>
                      <a:pPr algn="l" fontAlgn="ct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Binge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drinking</a:t>
                      </a:r>
                      <a:endParaRPr lang="pt-BR" sz="1500" b="1" i="0" u="none" strike="noStrike" spc="100" baseline="0" dirty="0">
                        <a:solidFill>
                          <a:srgbClr val="2F284E"/>
                        </a:solidFill>
                        <a:effectLst/>
                        <a:latin typeface="Franklin Gothic Book" panose="020B0503020102020204" pitchFamily="34" charset="0"/>
                        <a:cs typeface="Arial" panose="020B0604020202020204" pitchFamily="34" charset="0"/>
                      </a:endParaRP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10004"/>
                  </a:ext>
                </a:extLst>
              </a:tr>
              <a:tr h="359145">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yes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2258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(65.15%)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458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(61.98%)</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857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(74.59%)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3573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(66.74%)</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295779069"/>
                  </a:ext>
                </a:extLst>
              </a:tr>
              <a:tr h="359145">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no</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1208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(34.85%)</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281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(38.02%)</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292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(25.41%)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1781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(33.26%)</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3980031330"/>
                  </a:ext>
                </a:extLst>
              </a:tr>
              <a:tr h="377212">
                <a:tc gridSpan="5">
                  <a:txBody>
                    <a:bodyPr/>
                    <a:lstStyle/>
                    <a:p>
                      <a:pPr algn="l" fontAlgn="ctr"/>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Stimulants</a:t>
                      </a:r>
                    </a:p>
                  </a:txBody>
                  <a:tcPr marL="144000" marR="9525" marT="9525" marB="0"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hMerge="1">
                  <a:txBody>
                    <a:bodyPr/>
                    <a:lstStyle/>
                    <a:p>
                      <a:endParaRPr lang="pt-BR"/>
                    </a:p>
                  </a:txBody>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tc hMerge="1">
                  <a:txBody>
                    <a:bodyPr/>
                    <a:lstStyle/>
                    <a:p>
                      <a:pPr algn="ctr" fontAlgn="b"/>
                      <a:endParaRPr lang="pt-BR" sz="1900" b="0" i="0" u="none" strike="noStrike" dirty="0">
                        <a:solidFill>
                          <a:srgbClr val="000000"/>
                        </a:solidFill>
                        <a:effectLst/>
                        <a:latin typeface="Franklin Gothic Book" panose="020B05030201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F0E9"/>
                    </a:solidFill>
                  </a:tcPr>
                </a:tc>
                <a:extLst>
                  <a:ext uri="{0D108BD9-81ED-4DB2-BD59-A6C34878D82A}">
                    <a16:rowId xmlns:a16="http://schemas.microsoft.com/office/drawing/2014/main" val="4269577465"/>
                  </a:ext>
                </a:extLst>
              </a:tr>
              <a:tr h="359145">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yes</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732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(21.1%)</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401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(54.3%)</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119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(10.4%)</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1252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(23.4%)</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4105542525"/>
                  </a:ext>
                </a:extLst>
              </a:tr>
              <a:tr h="359145">
                <a:tc>
                  <a:txBody>
                    <a:bodyPr/>
                    <a:lstStyle/>
                    <a:p>
                      <a:pPr algn="l" fontAlgn="b"/>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no</a:t>
                      </a:r>
                    </a:p>
                  </a:txBody>
                  <a:tcPr marL="360000" marR="9525" marT="9525"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2734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(78.9%)</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338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(45.7%)</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1030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(89.6%)</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fontAlgn="b"/>
                      <a:r>
                        <a:rPr lang="pt-BR" sz="1500" b="0" i="0" u="none" strike="noStrike" spc="100" baseline="0" dirty="0">
                          <a:solidFill>
                            <a:srgbClr val="000000"/>
                          </a:solidFill>
                          <a:effectLst/>
                          <a:latin typeface="Franklin Gothic Book" panose="020B0503020102020204" pitchFamily="34" charset="0"/>
                          <a:cs typeface="Arial" panose="020B0604020202020204" pitchFamily="34" charset="0"/>
                        </a:rPr>
                        <a:t>4102 </a:t>
                      </a:r>
                      <a:r>
                        <a:rPr lang="pt-BR" sz="1500" b="1" i="0" u="none" strike="noStrike" spc="100" baseline="0" dirty="0">
                          <a:solidFill>
                            <a:srgbClr val="000000"/>
                          </a:solidFill>
                          <a:effectLst/>
                          <a:latin typeface="Franklin Gothic Book" panose="020B0503020102020204" pitchFamily="34" charset="0"/>
                          <a:cs typeface="Arial" panose="020B0604020202020204" pitchFamily="34" charset="0"/>
                        </a:rPr>
                        <a:t>(76.6%)</a:t>
                      </a:r>
                    </a:p>
                  </a:txBody>
                  <a:tcPr marL="9525" marR="9525" marT="9525" marB="0" anchor="ctr">
                    <a:lnL w="762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298238368"/>
                  </a:ext>
                </a:extLst>
              </a:tr>
              <a:tr h="431948">
                <a:tc>
                  <a:txBody>
                    <a:bodyPr/>
                    <a:lstStyle/>
                    <a:p>
                      <a:pPr algn="ctr" fontAlgn="b"/>
                      <a:r>
                        <a:rPr lang="pt-BR" sz="1500" b="1" i="0" u="none" strike="noStrike" spc="100" baseline="0" dirty="0">
                          <a:solidFill>
                            <a:srgbClr val="2F284E"/>
                          </a:solidFill>
                          <a:effectLst/>
                          <a:latin typeface="Franklin Gothic Book" panose="020B0503020102020204" pitchFamily="34" charset="0"/>
                          <a:cs typeface="Arial" panose="020B0604020202020204" pitchFamily="34" charset="0"/>
                        </a:rPr>
                        <a:t>Total </a:t>
                      </a:r>
                      <a:r>
                        <a:rPr lang="pt-BR" sz="1500" b="1" i="0" u="none" strike="noStrike" spc="100" baseline="0" dirty="0" err="1">
                          <a:solidFill>
                            <a:srgbClr val="2F284E"/>
                          </a:solidFill>
                          <a:effectLst/>
                          <a:latin typeface="Franklin Gothic Book" panose="020B0503020102020204" pitchFamily="34" charset="0"/>
                          <a:cs typeface="Arial" panose="020B0604020202020204" pitchFamily="34" charset="0"/>
                        </a:rPr>
                        <a:t>enrolled</a:t>
                      </a:r>
                      <a:endParaRPr lang="pt-BR" sz="1500" b="1" i="0" u="none" strike="noStrike" spc="100" baseline="0" dirty="0">
                        <a:solidFill>
                          <a:srgbClr val="2F284E"/>
                        </a:solidFill>
                        <a:effectLst/>
                        <a:latin typeface="Franklin Gothic Book" panose="020B0503020102020204" pitchFamily="34" charset="0"/>
                        <a:cs typeface="Arial" panose="020B0604020202020204" pitchFamily="34" charset="0"/>
                      </a:endParaRPr>
                    </a:p>
                  </a:txBody>
                  <a:tcPr marL="0" marR="0"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3466</a:t>
                      </a:r>
                    </a:p>
                  </a:txBody>
                  <a:tcPr marL="9525" marR="9525" marT="9525"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739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1149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1500" b="1" i="0" u="none" strike="noStrike" spc="100" baseline="0" dirty="0">
                          <a:solidFill>
                            <a:schemeClr val="tx1"/>
                          </a:solidFill>
                          <a:effectLst/>
                          <a:latin typeface="Franklin Gothic Book" panose="020B0503020102020204" pitchFamily="34" charset="0"/>
                          <a:cs typeface="Arial" panose="020B0604020202020204" pitchFamily="34" charset="0"/>
                        </a:rPr>
                        <a:t>5354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3773040291"/>
                  </a:ext>
                </a:extLst>
              </a:tr>
            </a:tbl>
          </a:graphicData>
        </a:graphic>
      </p:graphicFrame>
      <p:sp>
        <p:nvSpPr>
          <p:cNvPr id="2" name="Título 1"/>
          <p:cNvSpPr>
            <a:spLocks noGrp="1"/>
          </p:cNvSpPr>
          <p:nvPr>
            <p:ph type="title"/>
          </p:nvPr>
        </p:nvSpPr>
        <p:spPr>
          <a:xfrm>
            <a:off x="1226634" y="267629"/>
            <a:ext cx="5230813" cy="662788"/>
          </a:xfrm>
        </p:spPr>
        <p:txBody>
          <a:bodyPr>
            <a:normAutofit/>
          </a:bodyPr>
          <a:lstStyle/>
          <a:p>
            <a:pPr algn="l"/>
            <a:r>
              <a:rPr lang="pt-BR" sz="2800" dirty="0" err="1"/>
              <a:t>Behavioral</a:t>
            </a:r>
            <a:r>
              <a:rPr lang="pt-BR" sz="2800" dirty="0"/>
              <a:t> </a:t>
            </a:r>
            <a:r>
              <a:rPr lang="pt-BR" sz="2800" dirty="0" err="1"/>
              <a:t>Characteristics</a:t>
            </a:r>
            <a:endParaRPr lang="pt-BR" sz="2800" dirty="0"/>
          </a:p>
        </p:txBody>
      </p:sp>
    </p:spTree>
    <p:extLst>
      <p:ext uri="{BB962C8B-B14F-4D97-AF65-F5344CB8AC3E}">
        <p14:creationId xmlns:p14="http://schemas.microsoft.com/office/powerpoint/2010/main" val="177020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64ED3945-E628-4DCD-852E-1A9FF0512E75}"/>
              </a:ext>
            </a:extLst>
          </p:cNvPr>
          <p:cNvGrpSpPr/>
          <p:nvPr/>
        </p:nvGrpSpPr>
        <p:grpSpPr>
          <a:xfrm>
            <a:off x="1157272" y="1206275"/>
            <a:ext cx="9877455" cy="4720146"/>
            <a:chOff x="1157272" y="1206275"/>
            <a:chExt cx="9877455" cy="4720146"/>
          </a:xfrm>
        </p:grpSpPr>
        <p:sp>
          <p:nvSpPr>
            <p:cNvPr id="115" name="rc5">
              <a:extLst>
                <a:ext uri="{FF2B5EF4-FFF2-40B4-BE49-F238E27FC236}">
                  <a16:creationId xmlns:a16="http://schemas.microsoft.com/office/drawing/2014/main" id="{D0CF84C1-04E8-8E4D-A07E-75105CB10F94}"/>
                </a:ext>
              </a:extLst>
            </p:cNvPr>
            <p:cNvSpPr/>
            <p:nvPr/>
          </p:nvSpPr>
          <p:spPr>
            <a:xfrm>
              <a:off x="2264996" y="1509461"/>
              <a:ext cx="2864768" cy="3376648"/>
            </a:xfrm>
            <a:prstGeom prst="rect">
              <a:avLst/>
            </a:prstGeom>
            <a:solidFill>
              <a:srgbClr val="F6F8F7"/>
            </a:solidFill>
          </p:spPr>
          <p:txBody>
            <a:bodyPr/>
            <a:lstStyle/>
            <a:p>
              <a:endParaRPr sz="2000"/>
            </a:p>
          </p:txBody>
        </p:sp>
        <p:sp>
          <p:nvSpPr>
            <p:cNvPr id="116" name="pl6">
              <a:extLst>
                <a:ext uri="{FF2B5EF4-FFF2-40B4-BE49-F238E27FC236}">
                  <a16:creationId xmlns:a16="http://schemas.microsoft.com/office/drawing/2014/main" id="{7E172316-98A2-7442-9809-E077ED7AE522}"/>
                </a:ext>
              </a:extLst>
            </p:cNvPr>
            <p:cNvSpPr/>
            <p:nvPr/>
          </p:nvSpPr>
          <p:spPr>
            <a:xfrm>
              <a:off x="2264996" y="4221013"/>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17" name="pl7">
              <a:extLst>
                <a:ext uri="{FF2B5EF4-FFF2-40B4-BE49-F238E27FC236}">
                  <a16:creationId xmlns:a16="http://schemas.microsoft.com/office/drawing/2014/main" id="{99B84771-437E-3B47-9CED-FB52B53F7B78}"/>
                </a:ext>
              </a:extLst>
            </p:cNvPr>
            <p:cNvSpPr/>
            <p:nvPr/>
          </p:nvSpPr>
          <p:spPr>
            <a:xfrm>
              <a:off x="2264996" y="3197786"/>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18" name="pl8">
              <a:extLst>
                <a:ext uri="{FF2B5EF4-FFF2-40B4-BE49-F238E27FC236}">
                  <a16:creationId xmlns:a16="http://schemas.microsoft.com/office/drawing/2014/main" id="{65DFD486-DB47-364B-A3BB-68AA67ED9228}"/>
                </a:ext>
              </a:extLst>
            </p:cNvPr>
            <p:cNvSpPr/>
            <p:nvPr/>
          </p:nvSpPr>
          <p:spPr>
            <a:xfrm>
              <a:off x="2264996" y="2174559"/>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19" name="pl9">
              <a:extLst>
                <a:ext uri="{FF2B5EF4-FFF2-40B4-BE49-F238E27FC236}">
                  <a16:creationId xmlns:a16="http://schemas.microsoft.com/office/drawing/2014/main" id="{6A2877F0-0477-9B44-80E3-86F0892DE408}"/>
                </a:ext>
              </a:extLst>
            </p:cNvPr>
            <p:cNvSpPr/>
            <p:nvPr/>
          </p:nvSpPr>
          <p:spPr>
            <a:xfrm>
              <a:off x="2264996" y="4732626"/>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20" name="pl10">
              <a:extLst>
                <a:ext uri="{FF2B5EF4-FFF2-40B4-BE49-F238E27FC236}">
                  <a16:creationId xmlns:a16="http://schemas.microsoft.com/office/drawing/2014/main" id="{413C9814-B747-DE4F-97CC-86E449C1CEF0}"/>
                </a:ext>
              </a:extLst>
            </p:cNvPr>
            <p:cNvSpPr/>
            <p:nvPr/>
          </p:nvSpPr>
          <p:spPr>
            <a:xfrm>
              <a:off x="2264996" y="3709399"/>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21" name="pl11">
              <a:extLst>
                <a:ext uri="{FF2B5EF4-FFF2-40B4-BE49-F238E27FC236}">
                  <a16:creationId xmlns:a16="http://schemas.microsoft.com/office/drawing/2014/main" id="{4D08D7E2-18DD-8F43-ABAE-DFCD2CEED223}"/>
                </a:ext>
              </a:extLst>
            </p:cNvPr>
            <p:cNvSpPr/>
            <p:nvPr/>
          </p:nvSpPr>
          <p:spPr>
            <a:xfrm>
              <a:off x="2264996" y="2686172"/>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22" name="pl12">
              <a:extLst>
                <a:ext uri="{FF2B5EF4-FFF2-40B4-BE49-F238E27FC236}">
                  <a16:creationId xmlns:a16="http://schemas.microsoft.com/office/drawing/2014/main" id="{97D4DDE2-0CD4-3748-9EB5-8D89848FF096}"/>
                </a:ext>
              </a:extLst>
            </p:cNvPr>
            <p:cNvSpPr/>
            <p:nvPr/>
          </p:nvSpPr>
          <p:spPr>
            <a:xfrm>
              <a:off x="2264996" y="1662945"/>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23" name="pl13">
              <a:extLst>
                <a:ext uri="{FF2B5EF4-FFF2-40B4-BE49-F238E27FC236}">
                  <a16:creationId xmlns:a16="http://schemas.microsoft.com/office/drawing/2014/main" id="{ABF7E44E-0DBC-2E4C-8A2D-A52E3704D216}"/>
                </a:ext>
              </a:extLst>
            </p:cNvPr>
            <p:cNvSpPr/>
            <p:nvPr/>
          </p:nvSpPr>
          <p:spPr>
            <a:xfrm>
              <a:off x="2802140"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24" name="pl14">
              <a:extLst>
                <a:ext uri="{FF2B5EF4-FFF2-40B4-BE49-F238E27FC236}">
                  <a16:creationId xmlns:a16="http://schemas.microsoft.com/office/drawing/2014/main" id="{899E659E-8AB0-054A-B378-EA64F3DF544C}"/>
                </a:ext>
              </a:extLst>
            </p:cNvPr>
            <p:cNvSpPr/>
            <p:nvPr/>
          </p:nvSpPr>
          <p:spPr>
            <a:xfrm>
              <a:off x="3697381"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25" name="pl15">
              <a:extLst>
                <a:ext uri="{FF2B5EF4-FFF2-40B4-BE49-F238E27FC236}">
                  <a16:creationId xmlns:a16="http://schemas.microsoft.com/office/drawing/2014/main" id="{B07CC6F5-D891-1E43-99E2-EEA47788E20C}"/>
                </a:ext>
              </a:extLst>
            </p:cNvPr>
            <p:cNvSpPr/>
            <p:nvPr/>
          </p:nvSpPr>
          <p:spPr>
            <a:xfrm>
              <a:off x="4592621"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29" name="tx19">
              <a:extLst>
                <a:ext uri="{FF2B5EF4-FFF2-40B4-BE49-F238E27FC236}">
                  <a16:creationId xmlns:a16="http://schemas.microsoft.com/office/drawing/2014/main" id="{1FE171BC-22B7-C341-961F-F3EF97274118}"/>
                </a:ext>
              </a:extLst>
            </p:cNvPr>
            <p:cNvSpPr/>
            <p:nvPr/>
          </p:nvSpPr>
          <p:spPr>
            <a:xfrm>
              <a:off x="2661939" y="3387774"/>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11.5</a:t>
              </a:r>
            </a:p>
          </p:txBody>
        </p:sp>
        <p:sp>
          <p:nvSpPr>
            <p:cNvPr id="130" name="tx20">
              <a:extLst>
                <a:ext uri="{FF2B5EF4-FFF2-40B4-BE49-F238E27FC236}">
                  <a16:creationId xmlns:a16="http://schemas.microsoft.com/office/drawing/2014/main" id="{EE923D5F-4FB1-1A4E-9345-58D0F0D2ABE2}"/>
                </a:ext>
              </a:extLst>
            </p:cNvPr>
            <p:cNvSpPr/>
            <p:nvPr/>
          </p:nvSpPr>
          <p:spPr>
            <a:xfrm>
              <a:off x="3597241" y="3809431"/>
              <a:ext cx="200277" cy="97651"/>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7.4</a:t>
              </a:r>
            </a:p>
          </p:txBody>
        </p:sp>
        <p:sp>
          <p:nvSpPr>
            <p:cNvPr id="131" name="tx21">
              <a:extLst>
                <a:ext uri="{FF2B5EF4-FFF2-40B4-BE49-F238E27FC236}">
                  <a16:creationId xmlns:a16="http://schemas.microsoft.com/office/drawing/2014/main" id="{50ED5B86-44FD-5B44-B065-EDE6743F1259}"/>
                </a:ext>
              </a:extLst>
            </p:cNvPr>
            <p:cNvSpPr/>
            <p:nvPr/>
          </p:nvSpPr>
          <p:spPr>
            <a:xfrm>
              <a:off x="4512495" y="3541260"/>
              <a:ext cx="160249"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10</a:t>
              </a:r>
            </a:p>
          </p:txBody>
        </p:sp>
        <p:sp>
          <p:nvSpPr>
            <p:cNvPr id="132" name="rc22">
              <a:extLst>
                <a:ext uri="{FF2B5EF4-FFF2-40B4-BE49-F238E27FC236}">
                  <a16:creationId xmlns:a16="http://schemas.microsoft.com/office/drawing/2014/main" id="{6B63367F-4693-5B4A-9A08-FB4A498ED6D7}"/>
                </a:ext>
              </a:extLst>
            </p:cNvPr>
            <p:cNvSpPr/>
            <p:nvPr/>
          </p:nvSpPr>
          <p:spPr>
            <a:xfrm>
              <a:off x="5217478" y="1509461"/>
              <a:ext cx="2864768" cy="3376648"/>
            </a:xfrm>
            <a:prstGeom prst="rect">
              <a:avLst/>
            </a:prstGeom>
            <a:solidFill>
              <a:srgbClr val="F6F8F7"/>
            </a:solidFill>
          </p:spPr>
          <p:txBody>
            <a:bodyPr/>
            <a:lstStyle/>
            <a:p>
              <a:endParaRPr sz="2000"/>
            </a:p>
          </p:txBody>
        </p:sp>
        <p:sp>
          <p:nvSpPr>
            <p:cNvPr id="133" name="pl23">
              <a:extLst>
                <a:ext uri="{FF2B5EF4-FFF2-40B4-BE49-F238E27FC236}">
                  <a16:creationId xmlns:a16="http://schemas.microsoft.com/office/drawing/2014/main" id="{242368FD-E62D-AA40-9A5C-771BF274B3A0}"/>
                </a:ext>
              </a:extLst>
            </p:cNvPr>
            <p:cNvSpPr/>
            <p:nvPr/>
          </p:nvSpPr>
          <p:spPr>
            <a:xfrm>
              <a:off x="5217478" y="4221013"/>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34" name="pl24">
              <a:extLst>
                <a:ext uri="{FF2B5EF4-FFF2-40B4-BE49-F238E27FC236}">
                  <a16:creationId xmlns:a16="http://schemas.microsoft.com/office/drawing/2014/main" id="{F960E207-296B-6240-B5F0-9E984A6AFF90}"/>
                </a:ext>
              </a:extLst>
            </p:cNvPr>
            <p:cNvSpPr/>
            <p:nvPr/>
          </p:nvSpPr>
          <p:spPr>
            <a:xfrm>
              <a:off x="5217478" y="3197786"/>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35" name="pl25">
              <a:extLst>
                <a:ext uri="{FF2B5EF4-FFF2-40B4-BE49-F238E27FC236}">
                  <a16:creationId xmlns:a16="http://schemas.microsoft.com/office/drawing/2014/main" id="{E88D5759-B201-F545-BC7E-5C27A9F4A8D1}"/>
                </a:ext>
              </a:extLst>
            </p:cNvPr>
            <p:cNvSpPr/>
            <p:nvPr/>
          </p:nvSpPr>
          <p:spPr>
            <a:xfrm>
              <a:off x="5217478" y="2174559"/>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36" name="pl26">
              <a:extLst>
                <a:ext uri="{FF2B5EF4-FFF2-40B4-BE49-F238E27FC236}">
                  <a16:creationId xmlns:a16="http://schemas.microsoft.com/office/drawing/2014/main" id="{EB20E451-277D-A74C-98DE-02C19E94A390}"/>
                </a:ext>
              </a:extLst>
            </p:cNvPr>
            <p:cNvSpPr/>
            <p:nvPr/>
          </p:nvSpPr>
          <p:spPr>
            <a:xfrm>
              <a:off x="5217478" y="4732626"/>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37" name="pl27">
              <a:extLst>
                <a:ext uri="{FF2B5EF4-FFF2-40B4-BE49-F238E27FC236}">
                  <a16:creationId xmlns:a16="http://schemas.microsoft.com/office/drawing/2014/main" id="{55F267A9-F20C-D846-BC9A-08F02D7741C3}"/>
                </a:ext>
              </a:extLst>
            </p:cNvPr>
            <p:cNvSpPr/>
            <p:nvPr/>
          </p:nvSpPr>
          <p:spPr>
            <a:xfrm>
              <a:off x="5217478" y="3709399"/>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38" name="pl28">
              <a:extLst>
                <a:ext uri="{FF2B5EF4-FFF2-40B4-BE49-F238E27FC236}">
                  <a16:creationId xmlns:a16="http://schemas.microsoft.com/office/drawing/2014/main" id="{08FDEE4F-2AAE-5548-ACE8-8849450F6A6C}"/>
                </a:ext>
              </a:extLst>
            </p:cNvPr>
            <p:cNvSpPr/>
            <p:nvPr/>
          </p:nvSpPr>
          <p:spPr>
            <a:xfrm>
              <a:off x="5217478" y="2686172"/>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39" name="pl29">
              <a:extLst>
                <a:ext uri="{FF2B5EF4-FFF2-40B4-BE49-F238E27FC236}">
                  <a16:creationId xmlns:a16="http://schemas.microsoft.com/office/drawing/2014/main" id="{304442A7-17A6-7043-B649-30C20C620461}"/>
                </a:ext>
              </a:extLst>
            </p:cNvPr>
            <p:cNvSpPr/>
            <p:nvPr/>
          </p:nvSpPr>
          <p:spPr>
            <a:xfrm>
              <a:off x="5217478" y="1662945"/>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40" name="pl30">
              <a:extLst>
                <a:ext uri="{FF2B5EF4-FFF2-40B4-BE49-F238E27FC236}">
                  <a16:creationId xmlns:a16="http://schemas.microsoft.com/office/drawing/2014/main" id="{307BE12F-FB39-B34D-9E71-272566D204BF}"/>
                </a:ext>
              </a:extLst>
            </p:cNvPr>
            <p:cNvSpPr/>
            <p:nvPr/>
          </p:nvSpPr>
          <p:spPr>
            <a:xfrm>
              <a:off x="5754622"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41" name="pl31">
              <a:extLst>
                <a:ext uri="{FF2B5EF4-FFF2-40B4-BE49-F238E27FC236}">
                  <a16:creationId xmlns:a16="http://schemas.microsoft.com/office/drawing/2014/main" id="{11EEEFDF-C3D4-344A-899F-5DED7DE157B9}"/>
                </a:ext>
              </a:extLst>
            </p:cNvPr>
            <p:cNvSpPr/>
            <p:nvPr/>
          </p:nvSpPr>
          <p:spPr>
            <a:xfrm>
              <a:off x="6649862"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42" name="pl32">
              <a:extLst>
                <a:ext uri="{FF2B5EF4-FFF2-40B4-BE49-F238E27FC236}">
                  <a16:creationId xmlns:a16="http://schemas.microsoft.com/office/drawing/2014/main" id="{13B5734F-33A0-BD40-A67F-B44A0A1412B3}"/>
                </a:ext>
              </a:extLst>
            </p:cNvPr>
            <p:cNvSpPr/>
            <p:nvPr/>
          </p:nvSpPr>
          <p:spPr>
            <a:xfrm>
              <a:off x="7545102"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46" name="tx36">
              <a:extLst>
                <a:ext uri="{FF2B5EF4-FFF2-40B4-BE49-F238E27FC236}">
                  <a16:creationId xmlns:a16="http://schemas.microsoft.com/office/drawing/2014/main" id="{4F9F3078-908D-094D-939E-ED45BE09C086}"/>
                </a:ext>
              </a:extLst>
            </p:cNvPr>
            <p:cNvSpPr/>
            <p:nvPr/>
          </p:nvSpPr>
          <p:spPr>
            <a:xfrm>
              <a:off x="5614421" y="3430364"/>
              <a:ext cx="280401" cy="98125"/>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11.1</a:t>
              </a:r>
            </a:p>
          </p:txBody>
        </p:sp>
        <p:sp>
          <p:nvSpPr>
            <p:cNvPr id="147" name="tx37">
              <a:extLst>
                <a:ext uri="{FF2B5EF4-FFF2-40B4-BE49-F238E27FC236}">
                  <a16:creationId xmlns:a16="http://schemas.microsoft.com/office/drawing/2014/main" id="{373CDF3B-E116-3044-957A-1B714E40ED94}"/>
                </a:ext>
              </a:extLst>
            </p:cNvPr>
            <p:cNvSpPr/>
            <p:nvPr/>
          </p:nvSpPr>
          <p:spPr>
            <a:xfrm>
              <a:off x="6609800" y="3851545"/>
              <a:ext cx="80125" cy="96466"/>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7</a:t>
              </a:r>
              <a:r>
                <a:rPr lang="en-US" sz="1400" b="1" dirty="0">
                  <a:solidFill>
                    <a:srgbClr val="2F284E"/>
                  </a:solidFill>
                  <a:latin typeface="Arial"/>
                  <a:cs typeface="Arial"/>
                </a:rPr>
                <a:t>.0</a:t>
              </a:r>
              <a:endParaRPr sz="1400" b="1" dirty="0">
                <a:solidFill>
                  <a:srgbClr val="2F284E"/>
                </a:solidFill>
                <a:latin typeface="Arial"/>
                <a:cs typeface="Arial"/>
              </a:endParaRPr>
            </a:p>
          </p:txBody>
        </p:sp>
        <p:sp>
          <p:nvSpPr>
            <p:cNvPr id="148" name="tx38">
              <a:extLst>
                <a:ext uri="{FF2B5EF4-FFF2-40B4-BE49-F238E27FC236}">
                  <a16:creationId xmlns:a16="http://schemas.microsoft.com/office/drawing/2014/main" id="{541BF5FD-C264-9648-B2F7-589BC6BFF002}"/>
                </a:ext>
              </a:extLst>
            </p:cNvPr>
            <p:cNvSpPr/>
            <p:nvPr/>
          </p:nvSpPr>
          <p:spPr>
            <a:xfrm>
              <a:off x="7444964" y="3612885"/>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9.3</a:t>
              </a:r>
            </a:p>
          </p:txBody>
        </p:sp>
        <p:sp>
          <p:nvSpPr>
            <p:cNvPr id="149" name="rc39">
              <a:extLst>
                <a:ext uri="{FF2B5EF4-FFF2-40B4-BE49-F238E27FC236}">
                  <a16:creationId xmlns:a16="http://schemas.microsoft.com/office/drawing/2014/main" id="{0723D9F8-E9A3-5148-9B69-BC8E51364E75}"/>
                </a:ext>
              </a:extLst>
            </p:cNvPr>
            <p:cNvSpPr/>
            <p:nvPr/>
          </p:nvSpPr>
          <p:spPr>
            <a:xfrm>
              <a:off x="8169959" y="1509461"/>
              <a:ext cx="2864768" cy="3376648"/>
            </a:xfrm>
            <a:prstGeom prst="rect">
              <a:avLst/>
            </a:prstGeom>
            <a:solidFill>
              <a:srgbClr val="F6F8F7"/>
            </a:solidFill>
          </p:spPr>
          <p:txBody>
            <a:bodyPr/>
            <a:lstStyle/>
            <a:p>
              <a:endParaRPr sz="2000"/>
            </a:p>
          </p:txBody>
        </p:sp>
        <p:sp>
          <p:nvSpPr>
            <p:cNvPr id="150" name="pl40">
              <a:extLst>
                <a:ext uri="{FF2B5EF4-FFF2-40B4-BE49-F238E27FC236}">
                  <a16:creationId xmlns:a16="http://schemas.microsoft.com/office/drawing/2014/main" id="{4469DB9D-F8A0-964D-8FB6-AB2764CDCA19}"/>
                </a:ext>
              </a:extLst>
            </p:cNvPr>
            <p:cNvSpPr/>
            <p:nvPr/>
          </p:nvSpPr>
          <p:spPr>
            <a:xfrm>
              <a:off x="8169959" y="4221013"/>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51" name="pl41">
              <a:extLst>
                <a:ext uri="{FF2B5EF4-FFF2-40B4-BE49-F238E27FC236}">
                  <a16:creationId xmlns:a16="http://schemas.microsoft.com/office/drawing/2014/main" id="{23D17054-34BB-C84B-8F3B-CB7C03A67BF0}"/>
                </a:ext>
              </a:extLst>
            </p:cNvPr>
            <p:cNvSpPr/>
            <p:nvPr/>
          </p:nvSpPr>
          <p:spPr>
            <a:xfrm>
              <a:off x="8169959" y="3197786"/>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52" name="pl42">
              <a:extLst>
                <a:ext uri="{FF2B5EF4-FFF2-40B4-BE49-F238E27FC236}">
                  <a16:creationId xmlns:a16="http://schemas.microsoft.com/office/drawing/2014/main" id="{9CA5065A-0C7C-6147-96A9-3D12AC5DE587}"/>
                </a:ext>
              </a:extLst>
            </p:cNvPr>
            <p:cNvSpPr/>
            <p:nvPr/>
          </p:nvSpPr>
          <p:spPr>
            <a:xfrm>
              <a:off x="8169959" y="2174559"/>
              <a:ext cx="2864768" cy="0"/>
            </a:xfrm>
            <a:custGeom>
              <a:avLst/>
              <a:gdLst/>
              <a:ahLst/>
              <a:cxnLst/>
              <a:rect l="0" t="0" r="0" b="0"/>
              <a:pathLst>
                <a:path w="2272797">
                  <a:moveTo>
                    <a:pt x="0" y="0"/>
                  </a:moveTo>
                  <a:lnTo>
                    <a:pt x="2272797" y="0"/>
                  </a:lnTo>
                  <a:lnTo>
                    <a:pt x="2272797" y="0"/>
                  </a:lnTo>
                </a:path>
              </a:pathLst>
            </a:custGeom>
            <a:ln w="6775" cap="flat">
              <a:solidFill>
                <a:srgbClr val="FFFFFF">
                  <a:alpha val="100000"/>
                </a:srgbClr>
              </a:solidFill>
              <a:prstDash val="solid"/>
              <a:round/>
            </a:ln>
          </p:spPr>
          <p:txBody>
            <a:bodyPr/>
            <a:lstStyle/>
            <a:p>
              <a:endParaRPr sz="2000"/>
            </a:p>
          </p:txBody>
        </p:sp>
        <p:sp>
          <p:nvSpPr>
            <p:cNvPr id="153" name="pl43">
              <a:extLst>
                <a:ext uri="{FF2B5EF4-FFF2-40B4-BE49-F238E27FC236}">
                  <a16:creationId xmlns:a16="http://schemas.microsoft.com/office/drawing/2014/main" id="{A9DB766C-59B6-3848-B382-2CA192FBA062}"/>
                </a:ext>
              </a:extLst>
            </p:cNvPr>
            <p:cNvSpPr/>
            <p:nvPr/>
          </p:nvSpPr>
          <p:spPr>
            <a:xfrm>
              <a:off x="8169959" y="4732626"/>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54" name="pl44">
              <a:extLst>
                <a:ext uri="{FF2B5EF4-FFF2-40B4-BE49-F238E27FC236}">
                  <a16:creationId xmlns:a16="http://schemas.microsoft.com/office/drawing/2014/main" id="{AC1F4C3C-0A75-AC42-A01C-1167D4E83EC6}"/>
                </a:ext>
              </a:extLst>
            </p:cNvPr>
            <p:cNvSpPr/>
            <p:nvPr/>
          </p:nvSpPr>
          <p:spPr>
            <a:xfrm>
              <a:off x="8169959" y="3709399"/>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55" name="pl45">
              <a:extLst>
                <a:ext uri="{FF2B5EF4-FFF2-40B4-BE49-F238E27FC236}">
                  <a16:creationId xmlns:a16="http://schemas.microsoft.com/office/drawing/2014/main" id="{47DC2711-A530-B34D-AE09-204DF5761233}"/>
                </a:ext>
              </a:extLst>
            </p:cNvPr>
            <p:cNvSpPr/>
            <p:nvPr/>
          </p:nvSpPr>
          <p:spPr>
            <a:xfrm>
              <a:off x="8169959" y="2686172"/>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56" name="pl46">
              <a:extLst>
                <a:ext uri="{FF2B5EF4-FFF2-40B4-BE49-F238E27FC236}">
                  <a16:creationId xmlns:a16="http://schemas.microsoft.com/office/drawing/2014/main" id="{B402B900-0A74-1946-932B-C4C6F914E6B4}"/>
                </a:ext>
              </a:extLst>
            </p:cNvPr>
            <p:cNvSpPr/>
            <p:nvPr/>
          </p:nvSpPr>
          <p:spPr>
            <a:xfrm>
              <a:off x="8169959" y="1662945"/>
              <a:ext cx="2864768" cy="0"/>
            </a:xfrm>
            <a:custGeom>
              <a:avLst/>
              <a:gdLst/>
              <a:ahLst/>
              <a:cxnLst/>
              <a:rect l="0" t="0" r="0" b="0"/>
              <a:pathLst>
                <a:path w="2272797">
                  <a:moveTo>
                    <a:pt x="0" y="0"/>
                  </a:moveTo>
                  <a:lnTo>
                    <a:pt x="2272797" y="0"/>
                  </a:lnTo>
                  <a:lnTo>
                    <a:pt x="2272797" y="0"/>
                  </a:lnTo>
                </a:path>
              </a:pathLst>
            </a:custGeom>
            <a:ln w="13550" cap="flat">
              <a:solidFill>
                <a:srgbClr val="FFFFFF">
                  <a:alpha val="100000"/>
                </a:srgbClr>
              </a:solidFill>
              <a:prstDash val="solid"/>
              <a:round/>
            </a:ln>
          </p:spPr>
          <p:txBody>
            <a:bodyPr/>
            <a:lstStyle/>
            <a:p>
              <a:endParaRPr sz="2000"/>
            </a:p>
          </p:txBody>
        </p:sp>
        <p:sp>
          <p:nvSpPr>
            <p:cNvPr id="157" name="pl47">
              <a:extLst>
                <a:ext uri="{FF2B5EF4-FFF2-40B4-BE49-F238E27FC236}">
                  <a16:creationId xmlns:a16="http://schemas.microsoft.com/office/drawing/2014/main" id="{82AFDBAE-5ECA-9B40-B0FC-F4353E69F47C}"/>
                </a:ext>
              </a:extLst>
            </p:cNvPr>
            <p:cNvSpPr/>
            <p:nvPr/>
          </p:nvSpPr>
          <p:spPr>
            <a:xfrm>
              <a:off x="8707104"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58" name="pl48">
              <a:extLst>
                <a:ext uri="{FF2B5EF4-FFF2-40B4-BE49-F238E27FC236}">
                  <a16:creationId xmlns:a16="http://schemas.microsoft.com/office/drawing/2014/main" id="{1ED59050-88C4-3545-9FC1-3A73C7463F55}"/>
                </a:ext>
              </a:extLst>
            </p:cNvPr>
            <p:cNvSpPr/>
            <p:nvPr/>
          </p:nvSpPr>
          <p:spPr>
            <a:xfrm>
              <a:off x="9602344"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59" name="pl49">
              <a:extLst>
                <a:ext uri="{FF2B5EF4-FFF2-40B4-BE49-F238E27FC236}">
                  <a16:creationId xmlns:a16="http://schemas.microsoft.com/office/drawing/2014/main" id="{21A3FAE2-F990-1E4D-A366-F3BACE9539A1}"/>
                </a:ext>
              </a:extLst>
            </p:cNvPr>
            <p:cNvSpPr/>
            <p:nvPr/>
          </p:nvSpPr>
          <p:spPr>
            <a:xfrm>
              <a:off x="10497584" y="1509461"/>
              <a:ext cx="0" cy="3376648"/>
            </a:xfrm>
            <a:custGeom>
              <a:avLst/>
              <a:gdLst/>
              <a:ahLst/>
              <a:cxnLst/>
              <a:rect l="0" t="0" r="0" b="0"/>
              <a:pathLst>
                <a:path h="2827027">
                  <a:moveTo>
                    <a:pt x="0" y="2827027"/>
                  </a:moveTo>
                  <a:lnTo>
                    <a:pt x="0" y="0"/>
                  </a:lnTo>
                  <a:lnTo>
                    <a:pt x="0" y="0"/>
                  </a:lnTo>
                </a:path>
              </a:pathLst>
            </a:custGeom>
            <a:ln w="13550" cap="flat">
              <a:solidFill>
                <a:srgbClr val="FFFFFF">
                  <a:alpha val="100000"/>
                </a:srgbClr>
              </a:solidFill>
              <a:prstDash val="solid"/>
              <a:round/>
            </a:ln>
          </p:spPr>
          <p:txBody>
            <a:bodyPr/>
            <a:lstStyle/>
            <a:p>
              <a:endParaRPr sz="2000"/>
            </a:p>
          </p:txBody>
        </p:sp>
        <p:sp>
          <p:nvSpPr>
            <p:cNvPr id="163" name="tx53">
              <a:extLst>
                <a:ext uri="{FF2B5EF4-FFF2-40B4-BE49-F238E27FC236}">
                  <a16:creationId xmlns:a16="http://schemas.microsoft.com/office/drawing/2014/main" id="{213C29EE-0C8F-3840-AE4C-0A1910F27B5B}"/>
                </a:ext>
              </a:extLst>
            </p:cNvPr>
            <p:cNvSpPr/>
            <p:nvPr/>
          </p:nvSpPr>
          <p:spPr>
            <a:xfrm>
              <a:off x="8626979" y="2826659"/>
              <a:ext cx="160249" cy="98125"/>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17</a:t>
              </a:r>
              <a:r>
                <a:rPr lang="en-US" sz="1400" b="1" dirty="0">
                  <a:solidFill>
                    <a:srgbClr val="2F284E"/>
                  </a:solidFill>
                  <a:latin typeface="Arial"/>
                  <a:cs typeface="Arial"/>
                </a:rPr>
                <a:t>.0</a:t>
              </a:r>
              <a:endParaRPr sz="1400" b="1" dirty="0">
                <a:solidFill>
                  <a:srgbClr val="2F284E"/>
                </a:solidFill>
                <a:latin typeface="Arial"/>
                <a:cs typeface="Arial"/>
              </a:endParaRPr>
            </a:p>
          </p:txBody>
        </p:sp>
        <p:sp>
          <p:nvSpPr>
            <p:cNvPr id="164" name="tx54">
              <a:extLst>
                <a:ext uri="{FF2B5EF4-FFF2-40B4-BE49-F238E27FC236}">
                  <a16:creationId xmlns:a16="http://schemas.microsoft.com/office/drawing/2014/main" id="{9DCD8BDE-6D78-FB49-9A6B-8281AE9965CD}"/>
                </a:ext>
              </a:extLst>
            </p:cNvPr>
            <p:cNvSpPr/>
            <p:nvPr/>
          </p:nvSpPr>
          <p:spPr>
            <a:xfrm>
              <a:off x="9462142" y="3317808"/>
              <a:ext cx="280401" cy="98125"/>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12.2</a:t>
              </a:r>
            </a:p>
          </p:txBody>
        </p:sp>
        <p:sp>
          <p:nvSpPr>
            <p:cNvPr id="165" name="tx55">
              <a:extLst>
                <a:ext uri="{FF2B5EF4-FFF2-40B4-BE49-F238E27FC236}">
                  <a16:creationId xmlns:a16="http://schemas.microsoft.com/office/drawing/2014/main" id="{5AC22EF4-672A-0746-B25B-17665C4D9FF9}"/>
                </a:ext>
              </a:extLst>
            </p:cNvPr>
            <p:cNvSpPr/>
            <p:nvPr/>
          </p:nvSpPr>
          <p:spPr>
            <a:xfrm>
              <a:off x="10357383" y="2446406"/>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b="1" dirty="0">
                  <a:solidFill>
                    <a:srgbClr val="2F284E"/>
                  </a:solidFill>
                  <a:latin typeface="Arial"/>
                  <a:cs typeface="Arial"/>
                </a:rPr>
                <a:t>20.7</a:t>
              </a:r>
            </a:p>
          </p:txBody>
        </p:sp>
        <p:sp>
          <p:nvSpPr>
            <p:cNvPr id="166" name="rc56">
              <a:extLst>
                <a:ext uri="{FF2B5EF4-FFF2-40B4-BE49-F238E27FC236}">
                  <a16:creationId xmlns:a16="http://schemas.microsoft.com/office/drawing/2014/main" id="{EB871941-2F85-6842-8511-017475C24CA6}"/>
                </a:ext>
              </a:extLst>
            </p:cNvPr>
            <p:cNvSpPr/>
            <p:nvPr/>
          </p:nvSpPr>
          <p:spPr>
            <a:xfrm>
              <a:off x="2264996" y="1206275"/>
              <a:ext cx="2864768" cy="303186"/>
            </a:xfrm>
            <a:prstGeom prst="rect">
              <a:avLst/>
            </a:prstGeom>
            <a:solidFill>
              <a:srgbClr val="EEF5F8"/>
            </a:solidFill>
          </p:spPr>
          <p:txBody>
            <a:bodyPr/>
            <a:lstStyle/>
            <a:p>
              <a:endParaRPr sz="2000"/>
            </a:p>
          </p:txBody>
        </p:sp>
        <p:sp>
          <p:nvSpPr>
            <p:cNvPr id="167" name="tx57">
              <a:extLst>
                <a:ext uri="{FF2B5EF4-FFF2-40B4-BE49-F238E27FC236}">
                  <a16:creationId xmlns:a16="http://schemas.microsoft.com/office/drawing/2014/main" id="{B46BE3F8-2DD2-8341-B719-F9602C973620}"/>
                </a:ext>
              </a:extLst>
            </p:cNvPr>
            <p:cNvSpPr/>
            <p:nvPr/>
          </p:nvSpPr>
          <p:spPr>
            <a:xfrm>
              <a:off x="3371675" y="1324492"/>
              <a:ext cx="651411" cy="134625"/>
            </a:xfrm>
            <a:prstGeom prst="rect">
              <a:avLst/>
            </a:prstGeom>
            <a:noFill/>
          </p:spPr>
          <p:txBody>
            <a:bodyPr wrap="none" lIns="0" tIns="0" rIns="0" bIns="0" anchor="ctr" anchorCtr="1"/>
            <a:lstStyle/>
            <a:p>
              <a:pPr marL="0" marR="0" indent="0" algn="l">
                <a:lnSpc>
                  <a:spcPts val="1200"/>
                </a:lnSpc>
                <a:spcBef>
                  <a:spcPts val="0"/>
                </a:spcBef>
                <a:spcAft>
                  <a:spcPts val="0"/>
                </a:spcAft>
              </a:pPr>
              <a:r>
                <a:rPr sz="1600" b="1" dirty="0">
                  <a:solidFill>
                    <a:srgbClr val="2F284E"/>
                  </a:solidFill>
                  <a:latin typeface="Franklin Gothic Book" panose="020B0503020102020204" pitchFamily="34" charset="0"/>
                  <a:cs typeface="Arial"/>
                </a:rPr>
                <a:t>Overall</a:t>
              </a:r>
            </a:p>
          </p:txBody>
        </p:sp>
        <p:sp>
          <p:nvSpPr>
            <p:cNvPr id="168" name="rc58">
              <a:extLst>
                <a:ext uri="{FF2B5EF4-FFF2-40B4-BE49-F238E27FC236}">
                  <a16:creationId xmlns:a16="http://schemas.microsoft.com/office/drawing/2014/main" id="{BB11C65E-B545-5444-A053-CFA5F7C1136E}"/>
                </a:ext>
              </a:extLst>
            </p:cNvPr>
            <p:cNvSpPr/>
            <p:nvPr/>
          </p:nvSpPr>
          <p:spPr>
            <a:xfrm>
              <a:off x="5217478" y="1206275"/>
              <a:ext cx="2864768" cy="303186"/>
            </a:xfrm>
            <a:prstGeom prst="rect">
              <a:avLst/>
            </a:prstGeom>
            <a:solidFill>
              <a:srgbClr val="EEF5F8"/>
            </a:solidFill>
          </p:spPr>
          <p:txBody>
            <a:bodyPr/>
            <a:lstStyle/>
            <a:p>
              <a:endParaRPr sz="2000"/>
            </a:p>
          </p:txBody>
        </p:sp>
        <p:sp>
          <p:nvSpPr>
            <p:cNvPr id="169" name="tx59">
              <a:extLst>
                <a:ext uri="{FF2B5EF4-FFF2-40B4-BE49-F238E27FC236}">
                  <a16:creationId xmlns:a16="http://schemas.microsoft.com/office/drawing/2014/main" id="{A2FE5B25-2659-B34F-A7B5-0CC7AE1DE6EE}"/>
                </a:ext>
              </a:extLst>
            </p:cNvPr>
            <p:cNvSpPr/>
            <p:nvPr/>
          </p:nvSpPr>
          <p:spPr>
            <a:xfrm>
              <a:off x="6425784" y="1324373"/>
              <a:ext cx="448157" cy="134862"/>
            </a:xfrm>
            <a:prstGeom prst="rect">
              <a:avLst/>
            </a:prstGeom>
            <a:noFill/>
          </p:spPr>
          <p:txBody>
            <a:bodyPr wrap="none" lIns="0" tIns="0" rIns="0" bIns="0" anchor="ctr" anchorCtr="1"/>
            <a:lstStyle/>
            <a:p>
              <a:pPr marL="0" marR="0" indent="0" algn="l">
                <a:lnSpc>
                  <a:spcPts val="1200"/>
                </a:lnSpc>
                <a:spcBef>
                  <a:spcPts val="0"/>
                </a:spcBef>
                <a:spcAft>
                  <a:spcPts val="0"/>
                </a:spcAft>
              </a:pPr>
              <a:r>
                <a:rPr sz="1600" b="1" dirty="0">
                  <a:solidFill>
                    <a:srgbClr val="2F284E"/>
                  </a:solidFill>
                  <a:latin typeface="Franklin Gothic Book" panose="020B0503020102020204" pitchFamily="34" charset="0"/>
                  <a:cs typeface="Arial"/>
                </a:rPr>
                <a:t>MSM</a:t>
              </a:r>
            </a:p>
          </p:txBody>
        </p:sp>
        <p:sp>
          <p:nvSpPr>
            <p:cNvPr id="170" name="rc60">
              <a:extLst>
                <a:ext uri="{FF2B5EF4-FFF2-40B4-BE49-F238E27FC236}">
                  <a16:creationId xmlns:a16="http://schemas.microsoft.com/office/drawing/2014/main" id="{EB7C40A5-96AF-2943-AC51-978E68C3DD03}"/>
                </a:ext>
              </a:extLst>
            </p:cNvPr>
            <p:cNvSpPr/>
            <p:nvPr/>
          </p:nvSpPr>
          <p:spPr>
            <a:xfrm>
              <a:off x="8169959" y="1206275"/>
              <a:ext cx="2864768" cy="303186"/>
            </a:xfrm>
            <a:prstGeom prst="rect">
              <a:avLst/>
            </a:prstGeom>
            <a:solidFill>
              <a:srgbClr val="EEF5F8"/>
            </a:solidFill>
          </p:spPr>
          <p:txBody>
            <a:bodyPr/>
            <a:lstStyle/>
            <a:p>
              <a:endParaRPr sz="2000"/>
            </a:p>
          </p:txBody>
        </p:sp>
        <p:sp>
          <p:nvSpPr>
            <p:cNvPr id="171" name="tx61">
              <a:extLst>
                <a:ext uri="{FF2B5EF4-FFF2-40B4-BE49-F238E27FC236}">
                  <a16:creationId xmlns:a16="http://schemas.microsoft.com/office/drawing/2014/main" id="{4096B360-1766-004B-A391-CDD0D6406D75}"/>
                </a:ext>
              </a:extLst>
            </p:cNvPr>
            <p:cNvSpPr/>
            <p:nvPr/>
          </p:nvSpPr>
          <p:spPr>
            <a:xfrm>
              <a:off x="8663024" y="1307426"/>
              <a:ext cx="1878637" cy="168756"/>
            </a:xfrm>
            <a:prstGeom prst="rect">
              <a:avLst/>
            </a:prstGeom>
            <a:noFill/>
          </p:spPr>
          <p:txBody>
            <a:bodyPr wrap="none" lIns="0" tIns="0" rIns="0" bIns="0" anchor="ctr" anchorCtr="1"/>
            <a:lstStyle/>
            <a:p>
              <a:pPr marL="0" marR="0" indent="0" algn="l">
                <a:lnSpc>
                  <a:spcPts val="1200"/>
                </a:lnSpc>
                <a:spcBef>
                  <a:spcPts val="0"/>
                </a:spcBef>
                <a:spcAft>
                  <a:spcPts val="0"/>
                </a:spcAft>
              </a:pPr>
              <a:r>
                <a:rPr sz="1600" b="1" dirty="0">
                  <a:solidFill>
                    <a:srgbClr val="2F284E"/>
                  </a:solidFill>
                  <a:latin typeface="Franklin Gothic Book" panose="020B0503020102020204" pitchFamily="34" charset="0"/>
                  <a:cs typeface="Arial"/>
                </a:rPr>
                <a:t>Transgender women</a:t>
              </a:r>
            </a:p>
          </p:txBody>
        </p:sp>
        <p:sp>
          <p:nvSpPr>
            <p:cNvPr id="172" name="pl62">
              <a:extLst>
                <a:ext uri="{FF2B5EF4-FFF2-40B4-BE49-F238E27FC236}">
                  <a16:creationId xmlns:a16="http://schemas.microsoft.com/office/drawing/2014/main" id="{FBC6DE8E-3F59-5A49-B48B-4CEFE5F7679A}"/>
                </a:ext>
              </a:extLst>
            </p:cNvPr>
            <p:cNvSpPr/>
            <p:nvPr/>
          </p:nvSpPr>
          <p:spPr>
            <a:xfrm>
              <a:off x="2802140"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73" name="pl63">
              <a:extLst>
                <a:ext uri="{FF2B5EF4-FFF2-40B4-BE49-F238E27FC236}">
                  <a16:creationId xmlns:a16="http://schemas.microsoft.com/office/drawing/2014/main" id="{8935AE0F-25D3-174B-A609-624BBF3BD3BF}"/>
                </a:ext>
              </a:extLst>
            </p:cNvPr>
            <p:cNvSpPr/>
            <p:nvPr/>
          </p:nvSpPr>
          <p:spPr>
            <a:xfrm>
              <a:off x="3697381"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74" name="pl64">
              <a:extLst>
                <a:ext uri="{FF2B5EF4-FFF2-40B4-BE49-F238E27FC236}">
                  <a16:creationId xmlns:a16="http://schemas.microsoft.com/office/drawing/2014/main" id="{0EC0D788-BC0F-DB42-8990-1AC2BE2A5B3B}"/>
                </a:ext>
              </a:extLst>
            </p:cNvPr>
            <p:cNvSpPr/>
            <p:nvPr/>
          </p:nvSpPr>
          <p:spPr>
            <a:xfrm>
              <a:off x="4592621"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75" name="tx65">
              <a:extLst>
                <a:ext uri="{FF2B5EF4-FFF2-40B4-BE49-F238E27FC236}">
                  <a16:creationId xmlns:a16="http://schemas.microsoft.com/office/drawing/2014/main" id="{BDE2DB7B-76B7-A04E-B337-16A6306B29DF}"/>
                </a:ext>
              </a:extLst>
            </p:cNvPr>
            <p:cNvSpPr/>
            <p:nvPr/>
          </p:nvSpPr>
          <p:spPr>
            <a:xfrm>
              <a:off x="2252763" y="4960642"/>
              <a:ext cx="907475" cy="170889"/>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a:solidFill>
                    <a:srgbClr val="4D4D4D">
                      <a:alpha val="100000"/>
                    </a:srgbClr>
                  </a:solidFill>
                  <a:latin typeface="Franklin Gothic Book" panose="020B0503020102020204" pitchFamily="34" charset="0"/>
                  <a:cs typeface="Arial"/>
                </a:rPr>
                <a:t>Chlamydia</a:t>
              </a:r>
            </a:p>
          </p:txBody>
        </p:sp>
        <p:sp>
          <p:nvSpPr>
            <p:cNvPr id="176" name="tx66">
              <a:extLst>
                <a:ext uri="{FF2B5EF4-FFF2-40B4-BE49-F238E27FC236}">
                  <a16:creationId xmlns:a16="http://schemas.microsoft.com/office/drawing/2014/main" id="{8D02B427-11D6-4744-8482-8EC7DB5F56BF}"/>
                </a:ext>
              </a:extLst>
            </p:cNvPr>
            <p:cNvSpPr/>
            <p:nvPr/>
          </p:nvSpPr>
          <p:spPr>
            <a:xfrm>
              <a:off x="3223423" y="4978774"/>
              <a:ext cx="1025188" cy="134625"/>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err="1">
                  <a:solidFill>
                    <a:srgbClr val="4D4D4D">
                      <a:alpha val="100000"/>
                    </a:srgbClr>
                  </a:solidFill>
                  <a:latin typeface="Franklin Gothic Book" panose="020B0503020102020204" pitchFamily="34" charset="0"/>
                  <a:cs typeface="Arial"/>
                </a:rPr>
                <a:t>Ghonorrhea</a:t>
              </a:r>
              <a:endParaRPr sz="1500" dirty="0">
                <a:solidFill>
                  <a:srgbClr val="4D4D4D">
                    <a:alpha val="100000"/>
                  </a:srgbClr>
                </a:solidFill>
                <a:latin typeface="Franklin Gothic Book" panose="020B0503020102020204" pitchFamily="34" charset="0"/>
                <a:cs typeface="Arial"/>
              </a:endParaRPr>
            </a:p>
          </p:txBody>
        </p:sp>
        <p:sp>
          <p:nvSpPr>
            <p:cNvPr id="177" name="tx67">
              <a:extLst>
                <a:ext uri="{FF2B5EF4-FFF2-40B4-BE49-F238E27FC236}">
                  <a16:creationId xmlns:a16="http://schemas.microsoft.com/office/drawing/2014/main" id="{516670F0-DE0E-4944-B271-644B57FD455F}"/>
                </a:ext>
              </a:extLst>
            </p:cNvPr>
            <p:cNvSpPr/>
            <p:nvPr/>
          </p:nvSpPr>
          <p:spPr>
            <a:xfrm>
              <a:off x="4317795" y="4960642"/>
              <a:ext cx="661917" cy="170889"/>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a:solidFill>
                    <a:srgbClr val="4D4D4D">
                      <a:alpha val="100000"/>
                    </a:srgbClr>
                  </a:solidFill>
                  <a:latin typeface="Franklin Gothic Book" panose="020B0503020102020204" pitchFamily="34" charset="0"/>
                  <a:cs typeface="Arial"/>
                </a:rPr>
                <a:t>Syphilis</a:t>
              </a:r>
            </a:p>
          </p:txBody>
        </p:sp>
        <p:sp>
          <p:nvSpPr>
            <p:cNvPr id="178" name="pl68">
              <a:extLst>
                <a:ext uri="{FF2B5EF4-FFF2-40B4-BE49-F238E27FC236}">
                  <a16:creationId xmlns:a16="http://schemas.microsoft.com/office/drawing/2014/main" id="{9490C7E4-772E-A348-A1B0-B9A9849DFA06}"/>
                </a:ext>
              </a:extLst>
            </p:cNvPr>
            <p:cNvSpPr/>
            <p:nvPr/>
          </p:nvSpPr>
          <p:spPr>
            <a:xfrm>
              <a:off x="5754622"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79" name="pl69">
              <a:extLst>
                <a:ext uri="{FF2B5EF4-FFF2-40B4-BE49-F238E27FC236}">
                  <a16:creationId xmlns:a16="http://schemas.microsoft.com/office/drawing/2014/main" id="{634A4728-047D-C04F-8FE9-92AD1D979291}"/>
                </a:ext>
              </a:extLst>
            </p:cNvPr>
            <p:cNvSpPr/>
            <p:nvPr/>
          </p:nvSpPr>
          <p:spPr>
            <a:xfrm>
              <a:off x="6649862"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80" name="pl70">
              <a:extLst>
                <a:ext uri="{FF2B5EF4-FFF2-40B4-BE49-F238E27FC236}">
                  <a16:creationId xmlns:a16="http://schemas.microsoft.com/office/drawing/2014/main" id="{8AF08ADD-9F55-9B43-96B7-996BAFF628CA}"/>
                </a:ext>
              </a:extLst>
            </p:cNvPr>
            <p:cNvSpPr/>
            <p:nvPr/>
          </p:nvSpPr>
          <p:spPr>
            <a:xfrm>
              <a:off x="7545102"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84" name="pl74">
              <a:extLst>
                <a:ext uri="{FF2B5EF4-FFF2-40B4-BE49-F238E27FC236}">
                  <a16:creationId xmlns:a16="http://schemas.microsoft.com/office/drawing/2014/main" id="{AF0CDD5D-5BB8-B14E-89AD-DF965082E99D}"/>
                </a:ext>
              </a:extLst>
            </p:cNvPr>
            <p:cNvSpPr/>
            <p:nvPr/>
          </p:nvSpPr>
          <p:spPr>
            <a:xfrm>
              <a:off x="8707104"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85" name="pl75">
              <a:extLst>
                <a:ext uri="{FF2B5EF4-FFF2-40B4-BE49-F238E27FC236}">
                  <a16:creationId xmlns:a16="http://schemas.microsoft.com/office/drawing/2014/main" id="{E10DAC33-A27F-AE4F-B7E9-2D02183976E2}"/>
                </a:ext>
              </a:extLst>
            </p:cNvPr>
            <p:cNvSpPr/>
            <p:nvPr/>
          </p:nvSpPr>
          <p:spPr>
            <a:xfrm>
              <a:off x="9602344"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86" name="pl76">
              <a:extLst>
                <a:ext uri="{FF2B5EF4-FFF2-40B4-BE49-F238E27FC236}">
                  <a16:creationId xmlns:a16="http://schemas.microsoft.com/office/drawing/2014/main" id="{88DAC30C-8A6A-4146-B45D-A4854A225943}"/>
                </a:ext>
              </a:extLst>
            </p:cNvPr>
            <p:cNvSpPr/>
            <p:nvPr/>
          </p:nvSpPr>
          <p:spPr>
            <a:xfrm>
              <a:off x="10497584" y="4886111"/>
              <a:ext cx="0" cy="41558"/>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endParaRPr sz="2000"/>
            </a:p>
          </p:txBody>
        </p:sp>
        <p:sp>
          <p:nvSpPr>
            <p:cNvPr id="190" name="tx80">
              <a:extLst>
                <a:ext uri="{FF2B5EF4-FFF2-40B4-BE49-F238E27FC236}">
                  <a16:creationId xmlns:a16="http://schemas.microsoft.com/office/drawing/2014/main" id="{09211A1E-5092-5848-86F0-78271B462AB0}"/>
                </a:ext>
              </a:extLst>
            </p:cNvPr>
            <p:cNvSpPr/>
            <p:nvPr/>
          </p:nvSpPr>
          <p:spPr>
            <a:xfrm>
              <a:off x="2079220" y="4664839"/>
              <a:ext cx="106833" cy="132966"/>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4D4D4D">
                      <a:alpha val="100000"/>
                    </a:srgbClr>
                  </a:solidFill>
                  <a:latin typeface="Arial"/>
                  <a:cs typeface="Arial"/>
                </a:rPr>
                <a:t>0</a:t>
              </a:r>
            </a:p>
          </p:txBody>
        </p:sp>
        <p:sp>
          <p:nvSpPr>
            <p:cNvPr id="191" name="tx81">
              <a:extLst>
                <a:ext uri="{FF2B5EF4-FFF2-40B4-BE49-F238E27FC236}">
                  <a16:creationId xmlns:a16="http://schemas.microsoft.com/office/drawing/2014/main" id="{2A2C40F0-E49B-A440-BD25-2F957FF9267C}"/>
                </a:ext>
              </a:extLst>
            </p:cNvPr>
            <p:cNvSpPr/>
            <p:nvPr/>
          </p:nvSpPr>
          <p:spPr>
            <a:xfrm>
              <a:off x="1972387" y="3641612"/>
              <a:ext cx="213666" cy="132966"/>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4D4D4D">
                      <a:alpha val="100000"/>
                    </a:srgbClr>
                  </a:solidFill>
                  <a:latin typeface="Arial"/>
                  <a:cs typeface="Arial"/>
                </a:rPr>
                <a:t>10</a:t>
              </a:r>
            </a:p>
          </p:txBody>
        </p:sp>
        <p:sp>
          <p:nvSpPr>
            <p:cNvPr id="192" name="tx82">
              <a:extLst>
                <a:ext uri="{FF2B5EF4-FFF2-40B4-BE49-F238E27FC236}">
                  <a16:creationId xmlns:a16="http://schemas.microsoft.com/office/drawing/2014/main" id="{D9D74730-43A8-F54F-B198-763943722114}"/>
                </a:ext>
              </a:extLst>
            </p:cNvPr>
            <p:cNvSpPr/>
            <p:nvPr/>
          </p:nvSpPr>
          <p:spPr>
            <a:xfrm>
              <a:off x="1972387" y="2618385"/>
              <a:ext cx="213666" cy="132966"/>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4D4D4D">
                      <a:alpha val="100000"/>
                    </a:srgbClr>
                  </a:solidFill>
                  <a:latin typeface="Arial"/>
                  <a:cs typeface="Arial"/>
                </a:rPr>
                <a:t>20</a:t>
              </a:r>
            </a:p>
          </p:txBody>
        </p:sp>
        <p:sp>
          <p:nvSpPr>
            <p:cNvPr id="193" name="tx83">
              <a:extLst>
                <a:ext uri="{FF2B5EF4-FFF2-40B4-BE49-F238E27FC236}">
                  <a16:creationId xmlns:a16="http://schemas.microsoft.com/office/drawing/2014/main" id="{FF85480F-D5C0-AB44-9D07-787C7176D4C0}"/>
                </a:ext>
              </a:extLst>
            </p:cNvPr>
            <p:cNvSpPr/>
            <p:nvPr/>
          </p:nvSpPr>
          <p:spPr>
            <a:xfrm>
              <a:off x="1972387" y="1594922"/>
              <a:ext cx="213666" cy="133202"/>
            </a:xfrm>
            <a:prstGeom prst="rect">
              <a:avLst/>
            </a:prstGeom>
            <a:noFill/>
          </p:spPr>
          <p:txBody>
            <a:bodyPr wrap="none" lIns="0" tIns="0" rIns="0" bIns="0" anchor="ctr" anchorCtr="1"/>
            <a:lstStyle/>
            <a:p>
              <a:pPr marL="0" marR="0" indent="0" algn="l">
                <a:lnSpc>
                  <a:spcPts val="1200"/>
                </a:lnSpc>
                <a:spcBef>
                  <a:spcPts val="0"/>
                </a:spcBef>
                <a:spcAft>
                  <a:spcPts val="0"/>
                </a:spcAft>
              </a:pPr>
              <a:r>
                <a:rPr sz="1400">
                  <a:solidFill>
                    <a:srgbClr val="4D4D4D">
                      <a:alpha val="100000"/>
                    </a:srgbClr>
                  </a:solidFill>
                  <a:latin typeface="Arial"/>
                  <a:cs typeface="Arial"/>
                </a:rPr>
                <a:t>30</a:t>
              </a:r>
            </a:p>
          </p:txBody>
        </p:sp>
        <p:sp>
          <p:nvSpPr>
            <p:cNvPr id="194" name="pl84">
              <a:extLst>
                <a:ext uri="{FF2B5EF4-FFF2-40B4-BE49-F238E27FC236}">
                  <a16:creationId xmlns:a16="http://schemas.microsoft.com/office/drawing/2014/main" id="{1F116110-6F78-BA49-822E-7A09AF953596}"/>
                </a:ext>
              </a:extLst>
            </p:cNvPr>
            <p:cNvSpPr/>
            <p:nvPr/>
          </p:nvSpPr>
          <p:spPr>
            <a:xfrm>
              <a:off x="2221140" y="4732626"/>
              <a:ext cx="43856"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95" name="pl85">
              <a:extLst>
                <a:ext uri="{FF2B5EF4-FFF2-40B4-BE49-F238E27FC236}">
                  <a16:creationId xmlns:a16="http://schemas.microsoft.com/office/drawing/2014/main" id="{F47A88B1-FB2B-F148-9C17-779E3B876215}"/>
                </a:ext>
              </a:extLst>
            </p:cNvPr>
            <p:cNvSpPr/>
            <p:nvPr/>
          </p:nvSpPr>
          <p:spPr>
            <a:xfrm>
              <a:off x="2221140" y="3709399"/>
              <a:ext cx="43856"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96" name="pl86">
              <a:extLst>
                <a:ext uri="{FF2B5EF4-FFF2-40B4-BE49-F238E27FC236}">
                  <a16:creationId xmlns:a16="http://schemas.microsoft.com/office/drawing/2014/main" id="{B33937CA-CE9E-BA47-8C4C-21A57FEB1448}"/>
                </a:ext>
              </a:extLst>
            </p:cNvPr>
            <p:cNvSpPr/>
            <p:nvPr/>
          </p:nvSpPr>
          <p:spPr>
            <a:xfrm>
              <a:off x="2221140" y="2686172"/>
              <a:ext cx="43856"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97" name="pl87">
              <a:extLst>
                <a:ext uri="{FF2B5EF4-FFF2-40B4-BE49-F238E27FC236}">
                  <a16:creationId xmlns:a16="http://schemas.microsoft.com/office/drawing/2014/main" id="{B5C63069-7053-244C-AB57-422102FF9BD9}"/>
                </a:ext>
              </a:extLst>
            </p:cNvPr>
            <p:cNvSpPr/>
            <p:nvPr/>
          </p:nvSpPr>
          <p:spPr>
            <a:xfrm>
              <a:off x="2221140" y="1662945"/>
              <a:ext cx="43856"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98" name="tx88">
              <a:extLst>
                <a:ext uri="{FF2B5EF4-FFF2-40B4-BE49-F238E27FC236}">
                  <a16:creationId xmlns:a16="http://schemas.microsoft.com/office/drawing/2014/main" id="{39A95BD8-C7EB-A946-80FA-077FF60AE63B}"/>
                </a:ext>
              </a:extLst>
            </p:cNvPr>
            <p:cNvSpPr/>
            <p:nvPr/>
          </p:nvSpPr>
          <p:spPr>
            <a:xfrm rot="16200000">
              <a:off x="771842" y="3127877"/>
              <a:ext cx="910678" cy="139817"/>
            </a:xfrm>
            <a:prstGeom prst="rect">
              <a:avLst/>
            </a:prstGeom>
            <a:noFill/>
          </p:spPr>
          <p:txBody>
            <a:bodyPr wrap="none" lIns="0" tIns="0" rIns="0" bIns="0" anchor="ctr" anchorCtr="1"/>
            <a:lstStyle/>
            <a:p>
              <a:pPr marL="0" marR="0" indent="0" algn="l">
                <a:lnSpc>
                  <a:spcPts val="1200"/>
                </a:lnSpc>
                <a:spcBef>
                  <a:spcPts val="0"/>
                </a:spcBef>
                <a:spcAft>
                  <a:spcPts val="0"/>
                </a:spcAft>
              </a:pPr>
              <a:r>
                <a:rPr sz="1600" b="1" dirty="0">
                  <a:solidFill>
                    <a:srgbClr val="2F284E"/>
                  </a:solidFill>
                  <a:latin typeface="Franklin Gothic Book" panose="020B0503020102020204" pitchFamily="34" charset="0"/>
                  <a:cs typeface="Arial"/>
                </a:rPr>
                <a:t>Prevalence</a:t>
              </a:r>
            </a:p>
          </p:txBody>
        </p:sp>
        <p:sp>
          <p:nvSpPr>
            <p:cNvPr id="199" name="tx89">
              <a:extLst>
                <a:ext uri="{FF2B5EF4-FFF2-40B4-BE49-F238E27FC236}">
                  <a16:creationId xmlns:a16="http://schemas.microsoft.com/office/drawing/2014/main" id="{0FC6056E-CBA0-FC48-ADEB-280E114A28A1}"/>
                </a:ext>
              </a:extLst>
            </p:cNvPr>
            <p:cNvSpPr/>
            <p:nvPr/>
          </p:nvSpPr>
          <p:spPr>
            <a:xfrm rot="16200000">
              <a:off x="579114" y="3107617"/>
              <a:ext cx="1720032" cy="180338"/>
            </a:xfrm>
            <a:prstGeom prst="rect">
              <a:avLst/>
            </a:prstGeom>
            <a:noFill/>
          </p:spPr>
          <p:txBody>
            <a:bodyPr wrap="none" lIns="0" tIns="0" rIns="0" bIns="0" anchor="ctr" anchorCtr="1"/>
            <a:lstStyle/>
            <a:p>
              <a:pPr marL="0" marR="0" indent="0" algn="l">
                <a:lnSpc>
                  <a:spcPts val="1200"/>
                </a:lnSpc>
                <a:spcBef>
                  <a:spcPts val="0"/>
                </a:spcBef>
                <a:spcAft>
                  <a:spcPts val="0"/>
                </a:spcAft>
              </a:pPr>
              <a:r>
                <a:rPr sz="1400" dirty="0">
                  <a:solidFill>
                    <a:srgbClr val="000000">
                      <a:alpha val="100000"/>
                    </a:srgbClr>
                  </a:solidFill>
                  <a:latin typeface="Franklin Gothic Book" panose="020B0503020102020204" pitchFamily="34" charset="0"/>
                  <a:cs typeface="Arial"/>
                </a:rPr>
                <a:t>(per 100 participants)</a:t>
              </a:r>
            </a:p>
          </p:txBody>
        </p:sp>
        <p:sp>
          <p:nvSpPr>
            <p:cNvPr id="293" name="tx92">
              <a:extLst>
                <a:ext uri="{FF2B5EF4-FFF2-40B4-BE49-F238E27FC236}">
                  <a16:creationId xmlns:a16="http://schemas.microsoft.com/office/drawing/2014/main" id="{21E0C94F-44FE-0A49-91E0-085516C4799F}"/>
                </a:ext>
              </a:extLst>
            </p:cNvPr>
            <p:cNvSpPr/>
            <p:nvPr/>
          </p:nvSpPr>
          <p:spPr>
            <a:xfrm>
              <a:off x="2661939" y="5810289"/>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dirty="0">
                  <a:solidFill>
                    <a:srgbClr val="000000">
                      <a:alpha val="100000"/>
                    </a:srgbClr>
                  </a:solidFill>
                  <a:latin typeface="Arial"/>
                  <a:cs typeface="Arial"/>
                </a:rPr>
                <a:t>10.6</a:t>
              </a:r>
            </a:p>
          </p:txBody>
        </p:sp>
        <p:sp>
          <p:nvSpPr>
            <p:cNvPr id="300" name="tx93">
              <a:extLst>
                <a:ext uri="{FF2B5EF4-FFF2-40B4-BE49-F238E27FC236}">
                  <a16:creationId xmlns:a16="http://schemas.microsoft.com/office/drawing/2014/main" id="{FD23B6C0-3AEB-F547-AE78-900D7CA95251}"/>
                </a:ext>
              </a:extLst>
            </p:cNvPr>
            <p:cNvSpPr/>
            <p:nvPr/>
          </p:nvSpPr>
          <p:spPr>
            <a:xfrm>
              <a:off x="3597241" y="5810289"/>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6.6</a:t>
              </a:r>
            </a:p>
          </p:txBody>
        </p:sp>
        <p:sp>
          <p:nvSpPr>
            <p:cNvPr id="311" name="tx94">
              <a:extLst>
                <a:ext uri="{FF2B5EF4-FFF2-40B4-BE49-F238E27FC236}">
                  <a16:creationId xmlns:a16="http://schemas.microsoft.com/office/drawing/2014/main" id="{B4D415EB-6A12-354B-A12C-A4FB47008B1E}"/>
                </a:ext>
              </a:extLst>
            </p:cNvPr>
            <p:cNvSpPr/>
            <p:nvPr/>
          </p:nvSpPr>
          <p:spPr>
            <a:xfrm>
              <a:off x="4492481" y="5810289"/>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9.2</a:t>
              </a:r>
            </a:p>
          </p:txBody>
        </p:sp>
        <p:sp>
          <p:nvSpPr>
            <p:cNvPr id="312" name="tx95">
              <a:extLst>
                <a:ext uri="{FF2B5EF4-FFF2-40B4-BE49-F238E27FC236}">
                  <a16:creationId xmlns:a16="http://schemas.microsoft.com/office/drawing/2014/main" id="{3B7394D8-C138-EC42-A727-16CCA1EF0C02}"/>
                </a:ext>
              </a:extLst>
            </p:cNvPr>
            <p:cNvSpPr/>
            <p:nvPr/>
          </p:nvSpPr>
          <p:spPr>
            <a:xfrm>
              <a:off x="2661939" y="5537535"/>
              <a:ext cx="280401" cy="98125"/>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12.4</a:t>
              </a:r>
            </a:p>
          </p:txBody>
        </p:sp>
        <p:sp>
          <p:nvSpPr>
            <p:cNvPr id="313" name="tx96">
              <a:extLst>
                <a:ext uri="{FF2B5EF4-FFF2-40B4-BE49-F238E27FC236}">
                  <a16:creationId xmlns:a16="http://schemas.microsoft.com/office/drawing/2014/main" id="{6DD22736-7EEE-AD4E-93D7-C68C5DD5EEE6}"/>
                </a:ext>
              </a:extLst>
            </p:cNvPr>
            <p:cNvSpPr/>
            <p:nvPr/>
          </p:nvSpPr>
          <p:spPr>
            <a:xfrm>
              <a:off x="3597241" y="5535877"/>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8.1</a:t>
              </a:r>
            </a:p>
          </p:txBody>
        </p:sp>
        <p:sp>
          <p:nvSpPr>
            <p:cNvPr id="314" name="tx97">
              <a:extLst>
                <a:ext uri="{FF2B5EF4-FFF2-40B4-BE49-F238E27FC236}">
                  <a16:creationId xmlns:a16="http://schemas.microsoft.com/office/drawing/2014/main" id="{9E44707E-CB22-A940-86D2-72CBD5F2FCB8}"/>
                </a:ext>
              </a:extLst>
            </p:cNvPr>
            <p:cNvSpPr/>
            <p:nvPr/>
          </p:nvSpPr>
          <p:spPr>
            <a:xfrm>
              <a:off x="4452419" y="5535877"/>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dirty="0">
                  <a:solidFill>
                    <a:srgbClr val="000000">
                      <a:alpha val="100000"/>
                    </a:srgbClr>
                  </a:solidFill>
                  <a:latin typeface="Arial"/>
                  <a:cs typeface="Arial"/>
                </a:rPr>
                <a:t>10.8</a:t>
              </a:r>
            </a:p>
          </p:txBody>
        </p:sp>
        <p:sp>
          <p:nvSpPr>
            <p:cNvPr id="316" name="tx99">
              <a:extLst>
                <a:ext uri="{FF2B5EF4-FFF2-40B4-BE49-F238E27FC236}">
                  <a16:creationId xmlns:a16="http://schemas.microsoft.com/office/drawing/2014/main" id="{83F56010-4E90-F944-A434-0F76A3F9D3CE}"/>
                </a:ext>
              </a:extLst>
            </p:cNvPr>
            <p:cNvSpPr/>
            <p:nvPr/>
          </p:nvSpPr>
          <p:spPr>
            <a:xfrm>
              <a:off x="5614421" y="5810289"/>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10.2</a:t>
              </a:r>
            </a:p>
          </p:txBody>
        </p:sp>
        <p:sp>
          <p:nvSpPr>
            <p:cNvPr id="317" name="tx100">
              <a:extLst>
                <a:ext uri="{FF2B5EF4-FFF2-40B4-BE49-F238E27FC236}">
                  <a16:creationId xmlns:a16="http://schemas.microsoft.com/office/drawing/2014/main" id="{AB792BC7-9F2D-7648-AB95-1059034083FC}"/>
                </a:ext>
              </a:extLst>
            </p:cNvPr>
            <p:cNvSpPr/>
            <p:nvPr/>
          </p:nvSpPr>
          <p:spPr>
            <a:xfrm>
              <a:off x="6549723" y="5810289"/>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6.3</a:t>
              </a:r>
            </a:p>
          </p:txBody>
        </p:sp>
        <p:sp>
          <p:nvSpPr>
            <p:cNvPr id="318" name="tx101">
              <a:extLst>
                <a:ext uri="{FF2B5EF4-FFF2-40B4-BE49-F238E27FC236}">
                  <a16:creationId xmlns:a16="http://schemas.microsoft.com/office/drawing/2014/main" id="{7B68E8DA-882A-454E-97F1-3D806D0ABE2E}"/>
                </a:ext>
              </a:extLst>
            </p:cNvPr>
            <p:cNvSpPr/>
            <p:nvPr/>
          </p:nvSpPr>
          <p:spPr>
            <a:xfrm>
              <a:off x="7444964" y="5810289"/>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8.4</a:t>
              </a:r>
            </a:p>
          </p:txBody>
        </p:sp>
        <p:sp>
          <p:nvSpPr>
            <p:cNvPr id="319" name="tx102">
              <a:extLst>
                <a:ext uri="{FF2B5EF4-FFF2-40B4-BE49-F238E27FC236}">
                  <a16:creationId xmlns:a16="http://schemas.microsoft.com/office/drawing/2014/main" id="{CBA4AAEB-BE46-BB47-A74D-4BA05D9A8F49}"/>
                </a:ext>
              </a:extLst>
            </p:cNvPr>
            <p:cNvSpPr/>
            <p:nvPr/>
          </p:nvSpPr>
          <p:spPr>
            <a:xfrm>
              <a:off x="5614421" y="5537535"/>
              <a:ext cx="280401" cy="98125"/>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12.1</a:t>
              </a:r>
            </a:p>
          </p:txBody>
        </p:sp>
        <p:sp>
          <p:nvSpPr>
            <p:cNvPr id="320" name="tx103">
              <a:extLst>
                <a:ext uri="{FF2B5EF4-FFF2-40B4-BE49-F238E27FC236}">
                  <a16:creationId xmlns:a16="http://schemas.microsoft.com/office/drawing/2014/main" id="{859B22D9-CAF6-C642-AEAC-625BC93B69C0}"/>
                </a:ext>
              </a:extLst>
            </p:cNvPr>
            <p:cNvSpPr/>
            <p:nvPr/>
          </p:nvSpPr>
          <p:spPr>
            <a:xfrm>
              <a:off x="6549723" y="5535877"/>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7.8</a:t>
              </a:r>
            </a:p>
          </p:txBody>
        </p:sp>
        <p:sp>
          <p:nvSpPr>
            <p:cNvPr id="321" name="tx104">
              <a:extLst>
                <a:ext uri="{FF2B5EF4-FFF2-40B4-BE49-F238E27FC236}">
                  <a16:creationId xmlns:a16="http://schemas.microsoft.com/office/drawing/2014/main" id="{580C165E-DB54-4A4D-9AC8-61B91D8BA8B6}"/>
                </a:ext>
              </a:extLst>
            </p:cNvPr>
            <p:cNvSpPr/>
            <p:nvPr/>
          </p:nvSpPr>
          <p:spPr>
            <a:xfrm>
              <a:off x="7404900" y="5535877"/>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10.1</a:t>
              </a:r>
            </a:p>
          </p:txBody>
        </p:sp>
        <p:sp>
          <p:nvSpPr>
            <p:cNvPr id="323" name="tx106">
              <a:extLst>
                <a:ext uri="{FF2B5EF4-FFF2-40B4-BE49-F238E27FC236}">
                  <a16:creationId xmlns:a16="http://schemas.microsoft.com/office/drawing/2014/main" id="{5B6A803E-DE28-F447-8E6F-F3BDD9AAFDBE}"/>
                </a:ext>
              </a:extLst>
            </p:cNvPr>
            <p:cNvSpPr/>
            <p:nvPr/>
          </p:nvSpPr>
          <p:spPr>
            <a:xfrm>
              <a:off x="8566902" y="5811950"/>
              <a:ext cx="280401" cy="98125"/>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12.7</a:t>
              </a:r>
            </a:p>
          </p:txBody>
        </p:sp>
        <p:sp>
          <p:nvSpPr>
            <p:cNvPr id="324" name="tx107">
              <a:extLst>
                <a:ext uri="{FF2B5EF4-FFF2-40B4-BE49-F238E27FC236}">
                  <a16:creationId xmlns:a16="http://schemas.microsoft.com/office/drawing/2014/main" id="{98E8310E-C90B-2847-946A-1FFBA04AA813}"/>
                </a:ext>
              </a:extLst>
            </p:cNvPr>
            <p:cNvSpPr/>
            <p:nvPr/>
          </p:nvSpPr>
          <p:spPr>
            <a:xfrm>
              <a:off x="9502205" y="5810289"/>
              <a:ext cx="200277"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8.4</a:t>
              </a:r>
            </a:p>
          </p:txBody>
        </p:sp>
        <p:sp>
          <p:nvSpPr>
            <p:cNvPr id="325" name="tx108">
              <a:extLst>
                <a:ext uri="{FF2B5EF4-FFF2-40B4-BE49-F238E27FC236}">
                  <a16:creationId xmlns:a16="http://schemas.microsoft.com/office/drawing/2014/main" id="{3029F922-3163-6F4A-9E4A-8170D4F2ADE0}"/>
                </a:ext>
              </a:extLst>
            </p:cNvPr>
            <p:cNvSpPr/>
            <p:nvPr/>
          </p:nvSpPr>
          <p:spPr>
            <a:xfrm>
              <a:off x="10357383" y="5810289"/>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16.1</a:t>
              </a:r>
            </a:p>
          </p:txBody>
        </p:sp>
        <p:sp>
          <p:nvSpPr>
            <p:cNvPr id="326" name="tx109">
              <a:extLst>
                <a:ext uri="{FF2B5EF4-FFF2-40B4-BE49-F238E27FC236}">
                  <a16:creationId xmlns:a16="http://schemas.microsoft.com/office/drawing/2014/main" id="{462CB3B6-E39B-7C4A-8721-9E96F2E787D6}"/>
                </a:ext>
              </a:extLst>
            </p:cNvPr>
            <p:cNvSpPr/>
            <p:nvPr/>
          </p:nvSpPr>
          <p:spPr>
            <a:xfrm>
              <a:off x="8566902" y="5535877"/>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21.3</a:t>
              </a:r>
            </a:p>
          </p:txBody>
        </p:sp>
        <p:sp>
          <p:nvSpPr>
            <p:cNvPr id="327" name="tx110">
              <a:extLst>
                <a:ext uri="{FF2B5EF4-FFF2-40B4-BE49-F238E27FC236}">
                  <a16:creationId xmlns:a16="http://schemas.microsoft.com/office/drawing/2014/main" id="{56AC34DE-D927-5B44-868F-F653D13816D4}"/>
                </a:ext>
              </a:extLst>
            </p:cNvPr>
            <p:cNvSpPr/>
            <p:nvPr/>
          </p:nvSpPr>
          <p:spPr>
            <a:xfrm>
              <a:off x="9462142" y="5535877"/>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16.0</a:t>
              </a:r>
            </a:p>
          </p:txBody>
        </p:sp>
        <p:sp>
          <p:nvSpPr>
            <p:cNvPr id="328" name="tx111">
              <a:extLst>
                <a:ext uri="{FF2B5EF4-FFF2-40B4-BE49-F238E27FC236}">
                  <a16:creationId xmlns:a16="http://schemas.microsoft.com/office/drawing/2014/main" id="{332DF12F-E1F8-5E45-BF33-1B5B51E784F1}"/>
                </a:ext>
              </a:extLst>
            </p:cNvPr>
            <p:cNvSpPr/>
            <p:nvPr/>
          </p:nvSpPr>
          <p:spPr>
            <a:xfrm>
              <a:off x="10357383" y="5535877"/>
              <a:ext cx="280401" cy="99784"/>
            </a:xfrm>
            <a:prstGeom prst="rect">
              <a:avLst/>
            </a:prstGeom>
            <a:noFill/>
          </p:spPr>
          <p:txBody>
            <a:bodyPr wrap="none" lIns="0" tIns="0" rIns="0" bIns="0" anchor="ctr" anchorCtr="1"/>
            <a:lstStyle/>
            <a:p>
              <a:pPr marL="0" marR="0" indent="0" algn="l">
                <a:lnSpc>
                  <a:spcPts val="887"/>
                </a:lnSpc>
                <a:spcBef>
                  <a:spcPts val="0"/>
                </a:spcBef>
                <a:spcAft>
                  <a:spcPts val="0"/>
                </a:spcAft>
              </a:pPr>
              <a:r>
                <a:rPr sz="1400">
                  <a:solidFill>
                    <a:srgbClr val="000000">
                      <a:alpha val="100000"/>
                    </a:srgbClr>
                  </a:solidFill>
                  <a:latin typeface="Arial"/>
                  <a:cs typeface="Arial"/>
                </a:rPr>
                <a:t>25.3</a:t>
              </a:r>
            </a:p>
          </p:txBody>
        </p:sp>
        <p:sp>
          <p:nvSpPr>
            <p:cNvPr id="329" name="tx112">
              <a:extLst>
                <a:ext uri="{FF2B5EF4-FFF2-40B4-BE49-F238E27FC236}">
                  <a16:creationId xmlns:a16="http://schemas.microsoft.com/office/drawing/2014/main" id="{DE58023C-888E-F741-A646-6B6F0F477DF9}"/>
                </a:ext>
              </a:extLst>
            </p:cNvPr>
            <p:cNvSpPr/>
            <p:nvPr/>
          </p:nvSpPr>
          <p:spPr>
            <a:xfrm>
              <a:off x="1268074" y="5793929"/>
              <a:ext cx="917980" cy="132492"/>
            </a:xfrm>
            <a:prstGeom prst="rect">
              <a:avLst/>
            </a:prstGeom>
            <a:noFill/>
          </p:spPr>
          <p:txBody>
            <a:bodyPr wrap="none" lIns="0" tIns="0" rIns="0" bIns="0" anchor="ctr" anchorCtr="1"/>
            <a:lstStyle/>
            <a:p>
              <a:pPr marL="0" marR="0" indent="0" algn="l">
                <a:lnSpc>
                  <a:spcPts val="1200"/>
                </a:lnSpc>
                <a:spcBef>
                  <a:spcPts val="0"/>
                </a:spcBef>
                <a:spcAft>
                  <a:spcPts val="0"/>
                </a:spcAft>
              </a:pPr>
              <a:r>
                <a:rPr sz="1400" dirty="0">
                  <a:solidFill>
                    <a:srgbClr val="4D4D4D">
                      <a:alpha val="100000"/>
                    </a:srgbClr>
                  </a:solidFill>
                  <a:latin typeface="Arial"/>
                  <a:cs typeface="Arial"/>
                </a:rPr>
                <a:t>Lower limit</a:t>
              </a:r>
            </a:p>
          </p:txBody>
        </p:sp>
        <p:sp>
          <p:nvSpPr>
            <p:cNvPr id="330" name="tx113">
              <a:extLst>
                <a:ext uri="{FF2B5EF4-FFF2-40B4-BE49-F238E27FC236}">
                  <a16:creationId xmlns:a16="http://schemas.microsoft.com/office/drawing/2014/main" id="{A3BD9529-66C7-4C40-A490-75434F8B9FD0}"/>
                </a:ext>
              </a:extLst>
            </p:cNvPr>
            <p:cNvSpPr/>
            <p:nvPr/>
          </p:nvSpPr>
          <p:spPr>
            <a:xfrm>
              <a:off x="1268074" y="5485387"/>
              <a:ext cx="917980" cy="166622"/>
            </a:xfrm>
            <a:prstGeom prst="rect">
              <a:avLst/>
            </a:prstGeom>
            <a:noFill/>
          </p:spPr>
          <p:txBody>
            <a:bodyPr wrap="none" lIns="0" tIns="0" rIns="0" bIns="0" anchor="ctr" anchorCtr="1"/>
            <a:lstStyle/>
            <a:p>
              <a:pPr marL="0" marR="0" indent="0" algn="l">
                <a:lnSpc>
                  <a:spcPts val="1200"/>
                </a:lnSpc>
                <a:spcBef>
                  <a:spcPts val="0"/>
                </a:spcBef>
                <a:spcAft>
                  <a:spcPts val="0"/>
                </a:spcAft>
              </a:pPr>
              <a:r>
                <a:rPr sz="1400" dirty="0">
                  <a:solidFill>
                    <a:srgbClr val="4D4D4D">
                      <a:alpha val="100000"/>
                    </a:srgbClr>
                  </a:solidFill>
                  <a:latin typeface="Arial"/>
                  <a:cs typeface="Arial"/>
                </a:rPr>
                <a:t>Upper limit</a:t>
              </a:r>
            </a:p>
          </p:txBody>
        </p:sp>
        <p:sp>
          <p:nvSpPr>
            <p:cNvPr id="331" name="pl114">
              <a:extLst>
                <a:ext uri="{FF2B5EF4-FFF2-40B4-BE49-F238E27FC236}">
                  <a16:creationId xmlns:a16="http://schemas.microsoft.com/office/drawing/2014/main" id="{AF25D438-FE38-654B-9696-AA3137DBE4F6}"/>
                </a:ext>
              </a:extLst>
            </p:cNvPr>
            <p:cNvSpPr/>
            <p:nvPr/>
          </p:nvSpPr>
          <p:spPr>
            <a:xfrm>
              <a:off x="2221140" y="5710285"/>
              <a:ext cx="43856"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332" name="pl115">
              <a:extLst>
                <a:ext uri="{FF2B5EF4-FFF2-40B4-BE49-F238E27FC236}">
                  <a16:creationId xmlns:a16="http://schemas.microsoft.com/office/drawing/2014/main" id="{F5C0112E-9EBD-A540-9139-8114E7E349F4}"/>
                </a:ext>
              </a:extLst>
            </p:cNvPr>
            <p:cNvSpPr/>
            <p:nvPr/>
          </p:nvSpPr>
          <p:spPr>
            <a:xfrm>
              <a:off x="2221140" y="5506321"/>
              <a:ext cx="43856"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endParaRPr sz="2000"/>
            </a:p>
          </p:txBody>
        </p:sp>
        <p:sp>
          <p:nvSpPr>
            <p:cNvPr id="111" name="tx65">
              <a:extLst>
                <a:ext uri="{FF2B5EF4-FFF2-40B4-BE49-F238E27FC236}">
                  <a16:creationId xmlns:a16="http://schemas.microsoft.com/office/drawing/2014/main" id="{5BE96009-D2FE-40A1-812B-4FA247FE421A}"/>
                </a:ext>
              </a:extLst>
            </p:cNvPr>
            <p:cNvSpPr/>
            <p:nvPr/>
          </p:nvSpPr>
          <p:spPr>
            <a:xfrm>
              <a:off x="5182552" y="4960642"/>
              <a:ext cx="907475" cy="170889"/>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a:solidFill>
                    <a:srgbClr val="4D4D4D">
                      <a:alpha val="100000"/>
                    </a:srgbClr>
                  </a:solidFill>
                  <a:latin typeface="Franklin Gothic Book" panose="020B0503020102020204" pitchFamily="34" charset="0"/>
                  <a:cs typeface="Arial"/>
                </a:rPr>
                <a:t>Chlamydia</a:t>
              </a:r>
            </a:p>
          </p:txBody>
        </p:sp>
        <p:sp>
          <p:nvSpPr>
            <p:cNvPr id="112" name="tx66">
              <a:extLst>
                <a:ext uri="{FF2B5EF4-FFF2-40B4-BE49-F238E27FC236}">
                  <a16:creationId xmlns:a16="http://schemas.microsoft.com/office/drawing/2014/main" id="{2C065C5E-682E-4785-B9B4-8D2EFDAA11A1}"/>
                </a:ext>
              </a:extLst>
            </p:cNvPr>
            <p:cNvSpPr/>
            <p:nvPr/>
          </p:nvSpPr>
          <p:spPr>
            <a:xfrm>
              <a:off x="6153212" y="4978774"/>
              <a:ext cx="1025188" cy="134625"/>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err="1">
                  <a:solidFill>
                    <a:srgbClr val="4D4D4D">
                      <a:alpha val="100000"/>
                    </a:srgbClr>
                  </a:solidFill>
                  <a:latin typeface="Franklin Gothic Book" panose="020B0503020102020204" pitchFamily="34" charset="0"/>
                  <a:cs typeface="Arial"/>
                </a:rPr>
                <a:t>Ghonorrhea</a:t>
              </a:r>
              <a:endParaRPr sz="1500" dirty="0">
                <a:solidFill>
                  <a:srgbClr val="4D4D4D">
                    <a:alpha val="100000"/>
                  </a:srgbClr>
                </a:solidFill>
                <a:latin typeface="Franklin Gothic Book" panose="020B0503020102020204" pitchFamily="34" charset="0"/>
                <a:cs typeface="Arial"/>
              </a:endParaRPr>
            </a:p>
          </p:txBody>
        </p:sp>
        <p:sp>
          <p:nvSpPr>
            <p:cNvPr id="113" name="tx67">
              <a:extLst>
                <a:ext uri="{FF2B5EF4-FFF2-40B4-BE49-F238E27FC236}">
                  <a16:creationId xmlns:a16="http://schemas.microsoft.com/office/drawing/2014/main" id="{B78542BD-F0AA-47B6-A808-0ACE93140FB0}"/>
                </a:ext>
              </a:extLst>
            </p:cNvPr>
            <p:cNvSpPr/>
            <p:nvPr/>
          </p:nvSpPr>
          <p:spPr>
            <a:xfrm>
              <a:off x="7247584" y="4960642"/>
              <a:ext cx="661917" cy="170889"/>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a:solidFill>
                    <a:srgbClr val="4D4D4D">
                      <a:alpha val="100000"/>
                    </a:srgbClr>
                  </a:solidFill>
                  <a:latin typeface="Franklin Gothic Book" panose="020B0503020102020204" pitchFamily="34" charset="0"/>
                  <a:cs typeface="Arial"/>
                </a:rPr>
                <a:t>Syphilis</a:t>
              </a:r>
            </a:p>
          </p:txBody>
        </p:sp>
        <p:sp>
          <p:nvSpPr>
            <p:cNvPr id="114" name="tx65">
              <a:extLst>
                <a:ext uri="{FF2B5EF4-FFF2-40B4-BE49-F238E27FC236}">
                  <a16:creationId xmlns:a16="http://schemas.microsoft.com/office/drawing/2014/main" id="{FA3C301B-F494-49D7-B8A4-314820F99674}"/>
                </a:ext>
              </a:extLst>
            </p:cNvPr>
            <p:cNvSpPr/>
            <p:nvPr/>
          </p:nvSpPr>
          <p:spPr>
            <a:xfrm>
              <a:off x="8189139" y="4960642"/>
              <a:ext cx="907475" cy="170889"/>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a:solidFill>
                    <a:srgbClr val="4D4D4D">
                      <a:alpha val="100000"/>
                    </a:srgbClr>
                  </a:solidFill>
                  <a:latin typeface="Franklin Gothic Book" panose="020B0503020102020204" pitchFamily="34" charset="0"/>
                  <a:cs typeface="Arial"/>
                </a:rPr>
                <a:t>Chlamydia</a:t>
              </a:r>
            </a:p>
          </p:txBody>
        </p:sp>
        <p:sp>
          <p:nvSpPr>
            <p:cNvPr id="200" name="tx66">
              <a:extLst>
                <a:ext uri="{FF2B5EF4-FFF2-40B4-BE49-F238E27FC236}">
                  <a16:creationId xmlns:a16="http://schemas.microsoft.com/office/drawing/2014/main" id="{3A2F3D1C-F00B-46EA-980F-F3E5C13964B2}"/>
                </a:ext>
              </a:extLst>
            </p:cNvPr>
            <p:cNvSpPr/>
            <p:nvPr/>
          </p:nvSpPr>
          <p:spPr>
            <a:xfrm>
              <a:off x="9134042" y="4978774"/>
              <a:ext cx="1025188" cy="134625"/>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err="1">
                  <a:solidFill>
                    <a:srgbClr val="4D4D4D">
                      <a:alpha val="100000"/>
                    </a:srgbClr>
                  </a:solidFill>
                  <a:latin typeface="Franklin Gothic Book" panose="020B0503020102020204" pitchFamily="34" charset="0"/>
                  <a:cs typeface="Arial"/>
                </a:rPr>
                <a:t>Ghonorrhea</a:t>
              </a:r>
              <a:endParaRPr sz="1500" dirty="0">
                <a:solidFill>
                  <a:srgbClr val="4D4D4D">
                    <a:alpha val="100000"/>
                  </a:srgbClr>
                </a:solidFill>
                <a:latin typeface="Franklin Gothic Book" panose="020B0503020102020204" pitchFamily="34" charset="0"/>
                <a:cs typeface="Arial"/>
              </a:endParaRPr>
            </a:p>
          </p:txBody>
        </p:sp>
        <p:sp>
          <p:nvSpPr>
            <p:cNvPr id="201" name="tx67">
              <a:extLst>
                <a:ext uri="{FF2B5EF4-FFF2-40B4-BE49-F238E27FC236}">
                  <a16:creationId xmlns:a16="http://schemas.microsoft.com/office/drawing/2014/main" id="{D2F9F735-7506-473B-B880-61B94FB83CC3}"/>
                </a:ext>
              </a:extLst>
            </p:cNvPr>
            <p:cNvSpPr/>
            <p:nvPr/>
          </p:nvSpPr>
          <p:spPr>
            <a:xfrm>
              <a:off x="10223625" y="4960642"/>
              <a:ext cx="661917" cy="170889"/>
            </a:xfrm>
            <a:prstGeom prst="rect">
              <a:avLst/>
            </a:prstGeom>
            <a:noFill/>
          </p:spPr>
          <p:txBody>
            <a:bodyPr wrap="none" lIns="0" tIns="0" rIns="0" bIns="0" anchor="ctr" anchorCtr="1"/>
            <a:lstStyle/>
            <a:p>
              <a:pPr marL="0" marR="0" indent="0" algn="ctr">
                <a:lnSpc>
                  <a:spcPts val="1200"/>
                </a:lnSpc>
                <a:spcBef>
                  <a:spcPts val="0"/>
                </a:spcBef>
                <a:spcAft>
                  <a:spcPts val="0"/>
                </a:spcAft>
              </a:pPr>
              <a:r>
                <a:rPr sz="1500" dirty="0">
                  <a:solidFill>
                    <a:srgbClr val="4D4D4D">
                      <a:alpha val="100000"/>
                    </a:srgbClr>
                  </a:solidFill>
                  <a:latin typeface="Franklin Gothic Book" panose="020B0503020102020204" pitchFamily="34" charset="0"/>
                  <a:cs typeface="Arial"/>
                </a:rPr>
                <a:t>Syphilis</a:t>
              </a:r>
            </a:p>
          </p:txBody>
        </p:sp>
        <p:sp>
          <p:nvSpPr>
            <p:cNvPr id="182" name="rc16">
              <a:extLst>
                <a:ext uri="{FF2B5EF4-FFF2-40B4-BE49-F238E27FC236}">
                  <a16:creationId xmlns:a16="http://schemas.microsoft.com/office/drawing/2014/main" id="{54033776-6F49-1A4F-8938-C393744C6510}"/>
                </a:ext>
              </a:extLst>
            </p:cNvPr>
            <p:cNvSpPr/>
            <p:nvPr/>
          </p:nvSpPr>
          <p:spPr>
            <a:xfrm>
              <a:off x="2576669" y="3555915"/>
              <a:ext cx="537143" cy="1176711"/>
            </a:xfrm>
            <a:prstGeom prst="rect">
              <a:avLst/>
            </a:prstGeom>
            <a:solidFill>
              <a:srgbClr val="E8ECEB"/>
            </a:solidFill>
          </p:spPr>
          <p:txBody>
            <a:bodyPr/>
            <a:lstStyle/>
            <a:p>
              <a:endParaRPr sz="2000"/>
            </a:p>
          </p:txBody>
        </p:sp>
        <p:sp>
          <p:nvSpPr>
            <p:cNvPr id="183" name="rc17">
              <a:extLst>
                <a:ext uri="{FF2B5EF4-FFF2-40B4-BE49-F238E27FC236}">
                  <a16:creationId xmlns:a16="http://schemas.microsoft.com/office/drawing/2014/main" id="{CC81442B-179D-3D4C-B887-01DF48D519C9}"/>
                </a:ext>
              </a:extLst>
            </p:cNvPr>
            <p:cNvSpPr/>
            <p:nvPr/>
          </p:nvSpPr>
          <p:spPr>
            <a:xfrm>
              <a:off x="3471909" y="3975438"/>
              <a:ext cx="537143" cy="757187"/>
            </a:xfrm>
            <a:prstGeom prst="rect">
              <a:avLst/>
            </a:prstGeom>
            <a:solidFill>
              <a:srgbClr val="E8ECEB"/>
            </a:solidFill>
          </p:spPr>
          <p:txBody>
            <a:bodyPr/>
            <a:lstStyle/>
            <a:p>
              <a:endParaRPr sz="2000"/>
            </a:p>
          </p:txBody>
        </p:sp>
        <p:sp>
          <p:nvSpPr>
            <p:cNvPr id="187" name="rc18">
              <a:extLst>
                <a:ext uri="{FF2B5EF4-FFF2-40B4-BE49-F238E27FC236}">
                  <a16:creationId xmlns:a16="http://schemas.microsoft.com/office/drawing/2014/main" id="{BB740EC3-962A-3D47-8F50-444E565038FA}"/>
                </a:ext>
              </a:extLst>
            </p:cNvPr>
            <p:cNvSpPr/>
            <p:nvPr/>
          </p:nvSpPr>
          <p:spPr>
            <a:xfrm>
              <a:off x="4367148" y="3709399"/>
              <a:ext cx="537143" cy="1023227"/>
            </a:xfrm>
            <a:prstGeom prst="rect">
              <a:avLst/>
            </a:prstGeom>
            <a:solidFill>
              <a:srgbClr val="E8ECEB"/>
            </a:solidFill>
          </p:spPr>
          <p:txBody>
            <a:bodyPr/>
            <a:lstStyle/>
            <a:p>
              <a:endParaRPr sz="2000"/>
            </a:p>
          </p:txBody>
        </p:sp>
        <p:sp>
          <p:nvSpPr>
            <p:cNvPr id="188" name="rc33">
              <a:extLst>
                <a:ext uri="{FF2B5EF4-FFF2-40B4-BE49-F238E27FC236}">
                  <a16:creationId xmlns:a16="http://schemas.microsoft.com/office/drawing/2014/main" id="{34D14085-BE68-3D46-9530-8807DDC42456}"/>
                </a:ext>
              </a:extLst>
            </p:cNvPr>
            <p:cNvSpPr/>
            <p:nvPr/>
          </p:nvSpPr>
          <p:spPr>
            <a:xfrm>
              <a:off x="5529151" y="3596844"/>
              <a:ext cx="537143" cy="1135781"/>
            </a:xfrm>
            <a:prstGeom prst="rect">
              <a:avLst/>
            </a:prstGeom>
            <a:solidFill>
              <a:srgbClr val="E8ECEB"/>
            </a:solidFill>
          </p:spPr>
          <p:txBody>
            <a:bodyPr/>
            <a:lstStyle/>
            <a:p>
              <a:endParaRPr sz="2000"/>
            </a:p>
          </p:txBody>
        </p:sp>
        <p:sp>
          <p:nvSpPr>
            <p:cNvPr id="189" name="rc34">
              <a:extLst>
                <a:ext uri="{FF2B5EF4-FFF2-40B4-BE49-F238E27FC236}">
                  <a16:creationId xmlns:a16="http://schemas.microsoft.com/office/drawing/2014/main" id="{AA2C65F8-30D8-5C4E-9FD4-3E4DA94588FD}"/>
                </a:ext>
              </a:extLst>
            </p:cNvPr>
            <p:cNvSpPr/>
            <p:nvPr/>
          </p:nvSpPr>
          <p:spPr>
            <a:xfrm>
              <a:off x="6424391" y="4016367"/>
              <a:ext cx="537143" cy="716258"/>
            </a:xfrm>
            <a:prstGeom prst="rect">
              <a:avLst/>
            </a:prstGeom>
            <a:solidFill>
              <a:srgbClr val="E8ECEB"/>
            </a:solidFill>
          </p:spPr>
          <p:txBody>
            <a:bodyPr/>
            <a:lstStyle/>
            <a:p>
              <a:endParaRPr sz="2000"/>
            </a:p>
          </p:txBody>
        </p:sp>
        <p:sp>
          <p:nvSpPr>
            <p:cNvPr id="202" name="rc35">
              <a:extLst>
                <a:ext uri="{FF2B5EF4-FFF2-40B4-BE49-F238E27FC236}">
                  <a16:creationId xmlns:a16="http://schemas.microsoft.com/office/drawing/2014/main" id="{85A62606-3D1F-5142-B75C-D39913A0F54D}"/>
                </a:ext>
              </a:extLst>
            </p:cNvPr>
            <p:cNvSpPr/>
            <p:nvPr/>
          </p:nvSpPr>
          <p:spPr>
            <a:xfrm>
              <a:off x="7319629" y="3781025"/>
              <a:ext cx="537143" cy="951600"/>
            </a:xfrm>
            <a:prstGeom prst="rect">
              <a:avLst/>
            </a:prstGeom>
            <a:solidFill>
              <a:srgbClr val="E8ECEB"/>
            </a:solidFill>
          </p:spPr>
          <p:txBody>
            <a:bodyPr/>
            <a:lstStyle/>
            <a:p>
              <a:endParaRPr sz="2000"/>
            </a:p>
          </p:txBody>
        </p:sp>
        <p:sp>
          <p:nvSpPr>
            <p:cNvPr id="203" name="rc50">
              <a:extLst>
                <a:ext uri="{FF2B5EF4-FFF2-40B4-BE49-F238E27FC236}">
                  <a16:creationId xmlns:a16="http://schemas.microsoft.com/office/drawing/2014/main" id="{5F8BF2E3-6AC3-B44A-9856-AEFEE2D92886}"/>
                </a:ext>
              </a:extLst>
            </p:cNvPr>
            <p:cNvSpPr/>
            <p:nvPr/>
          </p:nvSpPr>
          <p:spPr>
            <a:xfrm>
              <a:off x="8481632" y="2993141"/>
              <a:ext cx="537143" cy="1739485"/>
            </a:xfrm>
            <a:prstGeom prst="rect">
              <a:avLst/>
            </a:prstGeom>
            <a:solidFill>
              <a:srgbClr val="E8ECEB"/>
            </a:solidFill>
          </p:spPr>
          <p:txBody>
            <a:bodyPr/>
            <a:lstStyle/>
            <a:p>
              <a:endParaRPr sz="2000"/>
            </a:p>
          </p:txBody>
        </p:sp>
        <p:sp>
          <p:nvSpPr>
            <p:cNvPr id="204" name="rc51">
              <a:extLst>
                <a:ext uri="{FF2B5EF4-FFF2-40B4-BE49-F238E27FC236}">
                  <a16:creationId xmlns:a16="http://schemas.microsoft.com/office/drawing/2014/main" id="{231D7841-044E-6743-8608-AE1AFCDADF5E}"/>
                </a:ext>
              </a:extLst>
            </p:cNvPr>
            <p:cNvSpPr/>
            <p:nvPr/>
          </p:nvSpPr>
          <p:spPr>
            <a:xfrm>
              <a:off x="9376871" y="3484289"/>
              <a:ext cx="537143" cy="1248337"/>
            </a:xfrm>
            <a:prstGeom prst="rect">
              <a:avLst/>
            </a:prstGeom>
            <a:solidFill>
              <a:srgbClr val="E8ECEB"/>
            </a:solidFill>
          </p:spPr>
          <p:txBody>
            <a:bodyPr/>
            <a:lstStyle/>
            <a:p>
              <a:endParaRPr sz="2000"/>
            </a:p>
          </p:txBody>
        </p:sp>
        <p:sp>
          <p:nvSpPr>
            <p:cNvPr id="205" name="rc52">
              <a:extLst>
                <a:ext uri="{FF2B5EF4-FFF2-40B4-BE49-F238E27FC236}">
                  <a16:creationId xmlns:a16="http://schemas.microsoft.com/office/drawing/2014/main" id="{E13F9900-F9F3-2640-8655-08C48D6C5BA4}"/>
                </a:ext>
              </a:extLst>
            </p:cNvPr>
            <p:cNvSpPr/>
            <p:nvPr/>
          </p:nvSpPr>
          <p:spPr>
            <a:xfrm>
              <a:off x="10272111" y="2614546"/>
              <a:ext cx="537143" cy="2118079"/>
            </a:xfrm>
            <a:prstGeom prst="rect">
              <a:avLst/>
            </a:prstGeom>
            <a:solidFill>
              <a:srgbClr val="E8ECEB"/>
            </a:solidFill>
          </p:spPr>
          <p:txBody>
            <a:bodyPr/>
            <a:lstStyle/>
            <a:p>
              <a:endParaRPr sz="2000"/>
            </a:p>
          </p:txBody>
        </p:sp>
        <p:sp>
          <p:nvSpPr>
            <p:cNvPr id="126" name="rc16">
              <a:extLst>
                <a:ext uri="{FF2B5EF4-FFF2-40B4-BE49-F238E27FC236}">
                  <a16:creationId xmlns:a16="http://schemas.microsoft.com/office/drawing/2014/main" id="{54033776-6F49-1A4F-8938-C393744C6510}"/>
                </a:ext>
              </a:extLst>
            </p:cNvPr>
            <p:cNvSpPr/>
            <p:nvPr/>
          </p:nvSpPr>
          <p:spPr>
            <a:xfrm>
              <a:off x="2533569" y="3555915"/>
              <a:ext cx="537143" cy="1176711"/>
            </a:xfrm>
            <a:prstGeom prst="rect">
              <a:avLst/>
            </a:prstGeom>
            <a:solidFill>
              <a:srgbClr val="CBEBE1"/>
            </a:solidFill>
          </p:spPr>
          <p:txBody>
            <a:bodyPr/>
            <a:lstStyle/>
            <a:p>
              <a:endParaRPr sz="2000"/>
            </a:p>
          </p:txBody>
        </p:sp>
        <p:sp>
          <p:nvSpPr>
            <p:cNvPr id="127" name="rc17">
              <a:extLst>
                <a:ext uri="{FF2B5EF4-FFF2-40B4-BE49-F238E27FC236}">
                  <a16:creationId xmlns:a16="http://schemas.microsoft.com/office/drawing/2014/main" id="{CC81442B-179D-3D4C-B887-01DF48D519C9}"/>
                </a:ext>
              </a:extLst>
            </p:cNvPr>
            <p:cNvSpPr/>
            <p:nvPr/>
          </p:nvSpPr>
          <p:spPr>
            <a:xfrm>
              <a:off x="3428809" y="3975438"/>
              <a:ext cx="537143" cy="757187"/>
            </a:xfrm>
            <a:prstGeom prst="rect">
              <a:avLst/>
            </a:prstGeom>
            <a:solidFill>
              <a:srgbClr val="FDC7B1"/>
            </a:solidFill>
          </p:spPr>
          <p:txBody>
            <a:bodyPr/>
            <a:lstStyle/>
            <a:p>
              <a:endParaRPr sz="2000"/>
            </a:p>
          </p:txBody>
        </p:sp>
        <p:sp>
          <p:nvSpPr>
            <p:cNvPr id="128" name="rc18">
              <a:extLst>
                <a:ext uri="{FF2B5EF4-FFF2-40B4-BE49-F238E27FC236}">
                  <a16:creationId xmlns:a16="http://schemas.microsoft.com/office/drawing/2014/main" id="{BB740EC3-962A-3D47-8F50-444E565038FA}"/>
                </a:ext>
              </a:extLst>
            </p:cNvPr>
            <p:cNvSpPr/>
            <p:nvPr/>
          </p:nvSpPr>
          <p:spPr>
            <a:xfrm>
              <a:off x="4324048" y="3709399"/>
              <a:ext cx="537143" cy="1023227"/>
            </a:xfrm>
            <a:prstGeom prst="rect">
              <a:avLst/>
            </a:prstGeom>
            <a:solidFill>
              <a:srgbClr val="C0CBE2"/>
            </a:solidFill>
          </p:spPr>
          <p:txBody>
            <a:bodyPr/>
            <a:lstStyle/>
            <a:p>
              <a:endParaRPr sz="2000"/>
            </a:p>
          </p:txBody>
        </p:sp>
        <p:sp>
          <p:nvSpPr>
            <p:cNvPr id="143" name="rc33">
              <a:extLst>
                <a:ext uri="{FF2B5EF4-FFF2-40B4-BE49-F238E27FC236}">
                  <a16:creationId xmlns:a16="http://schemas.microsoft.com/office/drawing/2014/main" id="{34D14085-BE68-3D46-9530-8807DDC42456}"/>
                </a:ext>
              </a:extLst>
            </p:cNvPr>
            <p:cNvSpPr/>
            <p:nvPr/>
          </p:nvSpPr>
          <p:spPr>
            <a:xfrm>
              <a:off x="5486051" y="3596844"/>
              <a:ext cx="537143" cy="1135781"/>
            </a:xfrm>
            <a:prstGeom prst="rect">
              <a:avLst/>
            </a:prstGeom>
            <a:solidFill>
              <a:srgbClr val="CBEBE1"/>
            </a:solidFill>
          </p:spPr>
          <p:txBody>
            <a:bodyPr/>
            <a:lstStyle/>
            <a:p>
              <a:endParaRPr sz="2000"/>
            </a:p>
          </p:txBody>
        </p:sp>
        <p:sp>
          <p:nvSpPr>
            <p:cNvPr id="144" name="rc34">
              <a:extLst>
                <a:ext uri="{FF2B5EF4-FFF2-40B4-BE49-F238E27FC236}">
                  <a16:creationId xmlns:a16="http://schemas.microsoft.com/office/drawing/2014/main" id="{AA2C65F8-30D8-5C4E-9FD4-3E4DA94588FD}"/>
                </a:ext>
              </a:extLst>
            </p:cNvPr>
            <p:cNvSpPr/>
            <p:nvPr/>
          </p:nvSpPr>
          <p:spPr>
            <a:xfrm>
              <a:off x="6381291" y="4016367"/>
              <a:ext cx="537143" cy="716258"/>
            </a:xfrm>
            <a:prstGeom prst="rect">
              <a:avLst/>
            </a:prstGeom>
            <a:solidFill>
              <a:srgbClr val="FDC7B1"/>
            </a:solidFill>
          </p:spPr>
          <p:txBody>
            <a:bodyPr/>
            <a:lstStyle/>
            <a:p>
              <a:endParaRPr sz="2000"/>
            </a:p>
          </p:txBody>
        </p:sp>
        <p:sp>
          <p:nvSpPr>
            <p:cNvPr id="145" name="rc35">
              <a:extLst>
                <a:ext uri="{FF2B5EF4-FFF2-40B4-BE49-F238E27FC236}">
                  <a16:creationId xmlns:a16="http://schemas.microsoft.com/office/drawing/2014/main" id="{85A62606-3D1F-5142-B75C-D39913A0F54D}"/>
                </a:ext>
              </a:extLst>
            </p:cNvPr>
            <p:cNvSpPr/>
            <p:nvPr/>
          </p:nvSpPr>
          <p:spPr>
            <a:xfrm>
              <a:off x="7276529" y="3781025"/>
              <a:ext cx="537143" cy="951600"/>
            </a:xfrm>
            <a:prstGeom prst="rect">
              <a:avLst/>
            </a:prstGeom>
            <a:solidFill>
              <a:srgbClr val="C0CBE2"/>
            </a:solidFill>
          </p:spPr>
          <p:txBody>
            <a:bodyPr/>
            <a:lstStyle/>
            <a:p>
              <a:endParaRPr sz="2000"/>
            </a:p>
          </p:txBody>
        </p:sp>
        <p:sp>
          <p:nvSpPr>
            <p:cNvPr id="160" name="rc50">
              <a:extLst>
                <a:ext uri="{FF2B5EF4-FFF2-40B4-BE49-F238E27FC236}">
                  <a16:creationId xmlns:a16="http://schemas.microsoft.com/office/drawing/2014/main" id="{5F8BF2E3-6AC3-B44A-9856-AEFEE2D92886}"/>
                </a:ext>
              </a:extLst>
            </p:cNvPr>
            <p:cNvSpPr/>
            <p:nvPr/>
          </p:nvSpPr>
          <p:spPr>
            <a:xfrm>
              <a:off x="8438532" y="2993141"/>
              <a:ext cx="537143" cy="1739485"/>
            </a:xfrm>
            <a:prstGeom prst="rect">
              <a:avLst/>
            </a:prstGeom>
            <a:solidFill>
              <a:srgbClr val="CBEBE1"/>
            </a:solidFill>
          </p:spPr>
          <p:txBody>
            <a:bodyPr/>
            <a:lstStyle/>
            <a:p>
              <a:endParaRPr sz="2000"/>
            </a:p>
          </p:txBody>
        </p:sp>
        <p:sp>
          <p:nvSpPr>
            <p:cNvPr id="161" name="rc51">
              <a:extLst>
                <a:ext uri="{FF2B5EF4-FFF2-40B4-BE49-F238E27FC236}">
                  <a16:creationId xmlns:a16="http://schemas.microsoft.com/office/drawing/2014/main" id="{231D7841-044E-6743-8608-AE1AFCDADF5E}"/>
                </a:ext>
              </a:extLst>
            </p:cNvPr>
            <p:cNvSpPr/>
            <p:nvPr/>
          </p:nvSpPr>
          <p:spPr>
            <a:xfrm>
              <a:off x="9333771" y="3484289"/>
              <a:ext cx="537143" cy="1248337"/>
            </a:xfrm>
            <a:prstGeom prst="rect">
              <a:avLst/>
            </a:prstGeom>
            <a:solidFill>
              <a:srgbClr val="FDC7B1"/>
            </a:solidFill>
          </p:spPr>
          <p:txBody>
            <a:bodyPr/>
            <a:lstStyle/>
            <a:p>
              <a:endParaRPr sz="2000"/>
            </a:p>
          </p:txBody>
        </p:sp>
        <p:sp>
          <p:nvSpPr>
            <p:cNvPr id="162" name="rc52">
              <a:extLst>
                <a:ext uri="{FF2B5EF4-FFF2-40B4-BE49-F238E27FC236}">
                  <a16:creationId xmlns:a16="http://schemas.microsoft.com/office/drawing/2014/main" id="{E13F9900-F9F3-2640-8655-08C48D6C5BA4}"/>
                </a:ext>
              </a:extLst>
            </p:cNvPr>
            <p:cNvSpPr/>
            <p:nvPr/>
          </p:nvSpPr>
          <p:spPr>
            <a:xfrm>
              <a:off x="10229011" y="2614546"/>
              <a:ext cx="537143" cy="2118079"/>
            </a:xfrm>
            <a:prstGeom prst="rect">
              <a:avLst/>
            </a:prstGeom>
            <a:solidFill>
              <a:srgbClr val="C0CBE2"/>
            </a:solidFill>
          </p:spPr>
          <p:txBody>
            <a:bodyPr/>
            <a:lstStyle/>
            <a:p>
              <a:endParaRPr sz="2000"/>
            </a:p>
          </p:txBody>
        </p:sp>
      </p:grpSp>
      <p:sp>
        <p:nvSpPr>
          <p:cNvPr id="110" name="Title 1">
            <a:extLst>
              <a:ext uri="{FF2B5EF4-FFF2-40B4-BE49-F238E27FC236}">
                <a16:creationId xmlns:a16="http://schemas.microsoft.com/office/drawing/2014/main" id="{A0BBCA2C-23FB-4DE9-A5B1-FEF0FB9751B5}"/>
              </a:ext>
            </a:extLst>
          </p:cNvPr>
          <p:cNvSpPr txBox="1">
            <a:spLocks/>
          </p:cNvSpPr>
          <p:nvPr/>
        </p:nvSpPr>
        <p:spPr>
          <a:xfrm>
            <a:off x="1202850" y="299330"/>
            <a:ext cx="9193618" cy="6069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2800" b="0" dirty="0">
                <a:solidFill>
                  <a:srgbClr val="27348B"/>
                </a:solidFill>
                <a:latin typeface="Franklin Gothic Demi" panose="020B0703020102020204" pitchFamily="34" charset="0"/>
              </a:rPr>
              <a:t>Sexually Transmitted Infections at enrollment</a:t>
            </a:r>
          </a:p>
        </p:txBody>
      </p:sp>
    </p:spTree>
    <p:extLst>
      <p:ext uri="{BB962C8B-B14F-4D97-AF65-F5344CB8AC3E}">
        <p14:creationId xmlns:p14="http://schemas.microsoft.com/office/powerpoint/2010/main" val="1853896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2140CF39-6251-4AF1-B96D-BB83345CF82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036289" y="368409"/>
            <a:ext cx="777508" cy="1009154"/>
          </a:xfrm>
          <a:prstGeom prst="rect">
            <a:avLst/>
          </a:prstGeom>
        </p:spPr>
      </p:pic>
      <p:sp>
        <p:nvSpPr>
          <p:cNvPr id="2" name="Title 1"/>
          <p:cNvSpPr>
            <a:spLocks noGrp="1"/>
          </p:cNvSpPr>
          <p:nvPr>
            <p:ph type="ctrTitle"/>
          </p:nvPr>
        </p:nvSpPr>
        <p:spPr>
          <a:xfrm>
            <a:off x="662731" y="2071152"/>
            <a:ext cx="10373558" cy="1470025"/>
          </a:xfrm>
        </p:spPr>
        <p:txBody>
          <a:bodyPr>
            <a:noAutofit/>
          </a:bodyPr>
          <a:lstStyle/>
          <a:p>
            <a:r>
              <a:rPr lang="en-US" sz="3200" dirty="0">
                <a:solidFill>
                  <a:srgbClr val="27348B"/>
                </a:solidFill>
              </a:rPr>
              <a:t>Safety, early continuation and adherence of same day PrEP initiation among MSM and TGW in Brazil, Mexico and Peru The </a:t>
            </a:r>
            <a:r>
              <a:rPr lang="en-US" sz="3200" dirty="0" err="1">
                <a:solidFill>
                  <a:srgbClr val="27348B"/>
                </a:solidFill>
              </a:rPr>
              <a:t>ImPrEP</a:t>
            </a:r>
            <a:r>
              <a:rPr lang="en-US" sz="3200" dirty="0">
                <a:solidFill>
                  <a:srgbClr val="27348B"/>
                </a:solidFill>
              </a:rPr>
              <a:t> Study</a:t>
            </a:r>
          </a:p>
        </p:txBody>
      </p:sp>
      <p:sp>
        <p:nvSpPr>
          <p:cNvPr id="3" name="Subtitle 2"/>
          <p:cNvSpPr>
            <a:spLocks noGrp="1"/>
          </p:cNvSpPr>
          <p:nvPr>
            <p:ph type="subTitle" idx="1"/>
          </p:nvPr>
        </p:nvSpPr>
        <p:spPr>
          <a:xfrm>
            <a:off x="872836" y="3713064"/>
            <a:ext cx="10764982" cy="1281546"/>
          </a:xfrm>
        </p:spPr>
        <p:txBody>
          <a:bodyPr>
            <a:noAutofit/>
          </a:bodyPr>
          <a:lstStyle/>
          <a:p>
            <a:r>
              <a:rPr lang="pt-BR" sz="2000" dirty="0"/>
              <a:t>V. G Veloso; E.H. Vega-Ramírez; B. Hoagland; K. A. Konda; S. Bautista-Arredondo; J. V. Guanira; R. Leyva-Flores; C. Pimenta; M.Benedetti; P. Luz; I. C. Leite; R. I. Moreira; B. Grinsztejn; C. Cáceres, for the ImPrEP Study Team</a:t>
            </a:r>
          </a:p>
        </p:txBody>
      </p:sp>
      <p:sp>
        <p:nvSpPr>
          <p:cNvPr id="8" name="Subtitle 2"/>
          <p:cNvSpPr txBox="1">
            <a:spLocks/>
          </p:cNvSpPr>
          <p:nvPr/>
        </p:nvSpPr>
        <p:spPr>
          <a:xfrm>
            <a:off x="2080359" y="5439317"/>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bg1">
                    <a:lumMod val="50000"/>
                  </a:schemeClr>
                </a:solidFill>
              </a:rPr>
              <a:t>Share your thoughts on this presentation with </a:t>
            </a:r>
            <a:r>
              <a:rPr lang="en-US" sz="2000" dirty="0">
                <a:solidFill>
                  <a:srgbClr val="27348B"/>
                </a:solidFill>
                <a:latin typeface="Franklin Gothic Demi" panose="020B0703020102020204" pitchFamily="34" charset="0"/>
              </a:rPr>
              <a:t>#IAS2019</a:t>
            </a:r>
          </a:p>
        </p:txBody>
      </p:sp>
    </p:spTree>
    <p:extLst>
      <p:ext uri="{BB962C8B-B14F-4D97-AF65-F5344CB8AC3E}">
        <p14:creationId xmlns:p14="http://schemas.microsoft.com/office/powerpoint/2010/main" val="655239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4294967295"/>
            <p:extLst>
              <p:ext uri="{D42A27DB-BD31-4B8C-83A1-F6EECF244321}">
                <p14:modId xmlns:p14="http://schemas.microsoft.com/office/powerpoint/2010/main" val="958370971"/>
              </p:ext>
            </p:extLst>
          </p:nvPr>
        </p:nvGraphicFramePr>
        <p:xfrm>
          <a:off x="1432559" y="1706404"/>
          <a:ext cx="9326881" cy="3445191"/>
        </p:xfrm>
        <a:graphic>
          <a:graphicData uri="http://schemas.openxmlformats.org/drawingml/2006/table">
            <a:tbl>
              <a:tblPr firstRow="1" firstCol="1" bandRow="1">
                <a:tableStyleId>{5C22544A-7EE6-4342-B048-85BDC9FD1C3A}</a:tableStyleId>
              </a:tblPr>
              <a:tblGrid>
                <a:gridCol w="2315405">
                  <a:extLst>
                    <a:ext uri="{9D8B030D-6E8A-4147-A177-3AD203B41FA5}">
                      <a16:colId xmlns:a16="http://schemas.microsoft.com/office/drawing/2014/main" val="20000"/>
                    </a:ext>
                  </a:extLst>
                </a:gridCol>
                <a:gridCol w="3811076">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1175295">
                <a:tc>
                  <a:txBody>
                    <a:bodyPr/>
                    <a:lstStyle/>
                    <a:p>
                      <a:pPr algn="ctr">
                        <a:lnSpc>
                          <a:spcPct val="100000"/>
                        </a:lnSpc>
                        <a:spcAft>
                          <a:spcPts val="0"/>
                        </a:spcAft>
                      </a:pPr>
                      <a:r>
                        <a:rPr lang="en-US" sz="2000" dirty="0">
                          <a:effectLst/>
                          <a:latin typeface="Franklin Gothic Book" panose="020B0503020102020204" pitchFamily="34" charset="0"/>
                        </a:rPr>
                        <a:t> </a:t>
                      </a:r>
                      <a:endParaRPr lang="pt-BR" sz="18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sz="20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At least one visit performed </a:t>
                      </a:r>
                    </a:p>
                    <a:p>
                      <a:pPr algn="ctr">
                        <a:lnSpc>
                          <a:spcPct val="100000"/>
                        </a:lnSpc>
                        <a:spcAft>
                          <a:spcPts val="0"/>
                        </a:spcAft>
                      </a:pPr>
                      <a:r>
                        <a:rPr lang="en-US" sz="20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after enrollment</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tc>
                  <a:txBody>
                    <a:bodyPr/>
                    <a:lstStyle/>
                    <a:p>
                      <a:pPr algn="ctr">
                        <a:lnSpc>
                          <a:spcPct val="100000"/>
                        </a:lnSpc>
                        <a:spcAft>
                          <a:spcPts val="0"/>
                        </a:spcAft>
                      </a:pPr>
                      <a:r>
                        <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No </a:t>
                      </a:r>
                      <a:r>
                        <a:rPr lang="pt-BR" sz="1800" dirty="0" err="1">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visit</a:t>
                      </a:r>
                      <a:r>
                        <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pt-BR" sz="1800" dirty="0" err="1">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perfomed</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pt-BR" sz="1800" dirty="0" err="1">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after</a:t>
                      </a:r>
                      <a:r>
                        <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pt-BR" sz="1800" dirty="0" err="1">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enrollment</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extLst>
                  <a:ext uri="{0D108BD9-81ED-4DB2-BD59-A6C34878D82A}">
                    <a16:rowId xmlns:a16="http://schemas.microsoft.com/office/drawing/2014/main" val="10000"/>
                  </a:ext>
                </a:extLst>
              </a:tr>
              <a:tr h="567474">
                <a:tc>
                  <a:txBody>
                    <a:bodyPr/>
                    <a:lstStyle/>
                    <a:p>
                      <a:pPr algn="ctr">
                        <a:lnSpc>
                          <a:spcPct val="100000"/>
                        </a:lnSpc>
                        <a:spcAft>
                          <a:spcPts val="0"/>
                        </a:spcAft>
                      </a:pPr>
                      <a:r>
                        <a:rPr lang="en-US" sz="2000" dirty="0">
                          <a:solidFill>
                            <a:srgbClr val="1A2260"/>
                          </a:solidFill>
                          <a:effectLst/>
                          <a:latin typeface="Franklin Gothic Book" panose="020B0503020102020204" pitchFamily="34" charset="0"/>
                        </a:rPr>
                        <a:t>Brazil</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95.2% (1920/2017)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4.8% (97/2017)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1"/>
                  </a:ext>
                </a:extLst>
              </a:tr>
              <a:tr h="567474">
                <a:tc>
                  <a:txBody>
                    <a:bodyPr/>
                    <a:lstStyle/>
                    <a:p>
                      <a:pPr algn="ctr">
                        <a:lnSpc>
                          <a:spcPct val="100000"/>
                        </a:lnSpc>
                        <a:spcAft>
                          <a:spcPts val="0"/>
                        </a:spcAft>
                      </a:pPr>
                      <a:r>
                        <a:rPr lang="en-US" sz="2000" dirty="0">
                          <a:solidFill>
                            <a:srgbClr val="1A2260"/>
                          </a:solidFill>
                          <a:effectLst/>
                          <a:latin typeface="Franklin Gothic Book" panose="020B0503020102020204" pitchFamily="34" charset="0"/>
                        </a:rPr>
                        <a:t>Mexico</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96.6% (677/701)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3.4% (24/701)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2"/>
                  </a:ext>
                </a:extLst>
              </a:tr>
              <a:tr h="567474">
                <a:tc>
                  <a:txBody>
                    <a:bodyPr/>
                    <a:lstStyle/>
                    <a:p>
                      <a:pPr algn="ctr">
                        <a:lnSpc>
                          <a:spcPct val="100000"/>
                        </a:lnSpc>
                        <a:spcAft>
                          <a:spcPts val="0"/>
                        </a:spcAft>
                      </a:pPr>
                      <a:r>
                        <a:rPr lang="en-US" sz="2000" dirty="0">
                          <a:solidFill>
                            <a:srgbClr val="1A2260"/>
                          </a:solidFill>
                          <a:effectLst/>
                          <a:latin typeface="Franklin Gothic Book" panose="020B0503020102020204" pitchFamily="34" charset="0"/>
                        </a:rPr>
                        <a:t>Peru</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84.6% (456/539)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15.4% (83/539)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3"/>
                  </a:ext>
                </a:extLst>
              </a:tr>
              <a:tr h="567474">
                <a:tc>
                  <a:txBody>
                    <a:bodyPr/>
                    <a:lstStyle/>
                    <a:p>
                      <a:pPr algn="ctr">
                        <a:lnSpc>
                          <a:spcPct val="100000"/>
                        </a:lnSpc>
                        <a:spcAft>
                          <a:spcPts val="0"/>
                        </a:spcAft>
                      </a:pPr>
                      <a:r>
                        <a:rPr lang="en-US" sz="2000" dirty="0">
                          <a:solidFill>
                            <a:srgbClr val="1A2260"/>
                          </a:solidFill>
                          <a:effectLst/>
                          <a:latin typeface="Franklin Gothic Book" panose="020B0503020102020204" pitchFamily="34" charset="0"/>
                        </a:rPr>
                        <a:t>Overall</a:t>
                      </a:r>
                      <a:endParaRPr lang="pt-BR" sz="1800"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5F8"/>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93.7% (3053/3257)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fontAlgn="b"/>
                      <a:r>
                        <a:rPr lang="pt-BR" sz="2000" b="1" i="0" u="none" strike="noStrike" dirty="0">
                          <a:solidFill>
                            <a:srgbClr val="000000"/>
                          </a:solidFill>
                          <a:effectLst/>
                          <a:latin typeface="Franklin Gothic Book" panose="020B0503020102020204" pitchFamily="34" charset="0"/>
                        </a:rPr>
                        <a:t>6.3% (204/3257)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4"/>
                  </a:ext>
                </a:extLst>
              </a:tr>
            </a:tbl>
          </a:graphicData>
        </a:graphic>
      </p:graphicFrame>
      <p:sp>
        <p:nvSpPr>
          <p:cNvPr id="7" name="Título 1">
            <a:extLst>
              <a:ext uri="{FF2B5EF4-FFF2-40B4-BE49-F238E27FC236}">
                <a16:creationId xmlns:a16="http://schemas.microsoft.com/office/drawing/2014/main" id="{ACE949FB-A559-4248-AE20-48E3D30CDCE4}"/>
              </a:ext>
            </a:extLst>
          </p:cNvPr>
          <p:cNvSpPr txBox="1">
            <a:spLocks/>
          </p:cNvSpPr>
          <p:nvPr/>
        </p:nvSpPr>
        <p:spPr>
          <a:xfrm>
            <a:off x="1219199" y="91440"/>
            <a:ext cx="10161483" cy="10091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lnSpc>
                <a:spcPct val="90000"/>
              </a:lnSpc>
            </a:pPr>
            <a:r>
              <a:rPr lang="en-US" sz="2800" b="0" dirty="0">
                <a:solidFill>
                  <a:srgbClr val="27348B"/>
                </a:solidFill>
                <a:latin typeface="Franklin Gothic Demi" panose="020B0703020102020204" pitchFamily="34" charset="0"/>
              </a:rPr>
              <a:t>Participants enrolled until 31 December 2018</a:t>
            </a:r>
          </a:p>
          <a:p>
            <a:pPr algn="l">
              <a:lnSpc>
                <a:spcPct val="90000"/>
              </a:lnSpc>
            </a:pPr>
            <a:r>
              <a:rPr lang="en-US" sz="2800" dirty="0">
                <a:solidFill>
                  <a:srgbClr val="27348B"/>
                </a:solidFill>
              </a:rPr>
              <a:t>(Six months window for a first return – 31 June 2019)</a:t>
            </a:r>
          </a:p>
        </p:txBody>
      </p:sp>
    </p:spTree>
    <p:extLst>
      <p:ext uri="{BB962C8B-B14F-4D97-AF65-F5344CB8AC3E}">
        <p14:creationId xmlns:p14="http://schemas.microsoft.com/office/powerpoint/2010/main" val="3658536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CE949FB-A559-4248-AE20-48E3D30CDCE4}"/>
              </a:ext>
            </a:extLst>
          </p:cNvPr>
          <p:cNvSpPr txBox="1">
            <a:spLocks/>
          </p:cNvSpPr>
          <p:nvPr/>
        </p:nvSpPr>
        <p:spPr>
          <a:xfrm>
            <a:off x="1200608" y="118191"/>
            <a:ext cx="10161483" cy="10091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lnSpc>
                <a:spcPct val="90000"/>
              </a:lnSpc>
            </a:pPr>
            <a:r>
              <a:rPr lang="en-US" sz="2800" b="0" dirty="0" err="1">
                <a:solidFill>
                  <a:srgbClr val="27348B"/>
                </a:solidFill>
                <a:latin typeface="Franklin Gothic Demi" panose="020B0703020102020204" pitchFamily="34" charset="0"/>
              </a:rPr>
              <a:t>PrEP</a:t>
            </a:r>
            <a:r>
              <a:rPr lang="en-US" sz="2800" b="0" dirty="0">
                <a:solidFill>
                  <a:srgbClr val="27348B"/>
                </a:solidFill>
                <a:latin typeface="Franklin Gothic Demi" panose="020B0703020102020204" pitchFamily="34" charset="0"/>
              </a:rPr>
              <a:t> early continuation and adherence as measure by the medication possession ratio (MPR) and HIV incidence rate</a:t>
            </a:r>
            <a:endParaRPr lang="pt-BR" sz="2800" b="0" dirty="0">
              <a:solidFill>
                <a:srgbClr val="27348B"/>
              </a:solidFill>
              <a:latin typeface="Franklin Gothic Demi" panose="020B0703020102020204" pitchFamily="34" charset="0"/>
            </a:endParaRPr>
          </a:p>
        </p:txBody>
      </p:sp>
      <p:graphicFrame>
        <p:nvGraphicFramePr>
          <p:cNvPr id="6" name="Espaço Reservado para Conteúdo 3">
            <a:extLst>
              <a:ext uri="{FF2B5EF4-FFF2-40B4-BE49-F238E27FC236}">
                <a16:creationId xmlns:a16="http://schemas.microsoft.com/office/drawing/2014/main" id="{07C75D90-EAEE-42AD-B64A-59F3EF42F893}"/>
              </a:ext>
            </a:extLst>
          </p:cNvPr>
          <p:cNvGraphicFramePr>
            <a:graphicFrameLocks/>
          </p:cNvGraphicFramePr>
          <p:nvPr>
            <p:extLst>
              <p:ext uri="{D42A27DB-BD31-4B8C-83A1-F6EECF244321}">
                <p14:modId xmlns:p14="http://schemas.microsoft.com/office/powerpoint/2010/main" val="578595413"/>
              </p:ext>
            </p:extLst>
          </p:nvPr>
        </p:nvGraphicFramePr>
        <p:xfrm>
          <a:off x="496186" y="1646672"/>
          <a:ext cx="11189022" cy="2814214"/>
        </p:xfrm>
        <a:graphic>
          <a:graphicData uri="http://schemas.openxmlformats.org/drawingml/2006/table">
            <a:tbl>
              <a:tblPr firstRow="1" firstCol="1" bandRow="1">
                <a:tableStyleId>{5C22544A-7EE6-4342-B048-85BDC9FD1C3A}</a:tableStyleId>
              </a:tblPr>
              <a:tblGrid>
                <a:gridCol w="1758686">
                  <a:extLst>
                    <a:ext uri="{9D8B030D-6E8A-4147-A177-3AD203B41FA5}">
                      <a16:colId xmlns:a16="http://schemas.microsoft.com/office/drawing/2014/main" val="20000"/>
                    </a:ext>
                  </a:extLst>
                </a:gridCol>
                <a:gridCol w="1888367">
                  <a:extLst>
                    <a:ext uri="{9D8B030D-6E8A-4147-A177-3AD203B41FA5}">
                      <a16:colId xmlns:a16="http://schemas.microsoft.com/office/drawing/2014/main" val="20001"/>
                    </a:ext>
                  </a:extLst>
                </a:gridCol>
                <a:gridCol w="1726387">
                  <a:extLst>
                    <a:ext uri="{9D8B030D-6E8A-4147-A177-3AD203B41FA5}">
                      <a16:colId xmlns:a16="http://schemas.microsoft.com/office/drawing/2014/main" val="20002"/>
                    </a:ext>
                  </a:extLst>
                </a:gridCol>
                <a:gridCol w="1682496">
                  <a:extLst>
                    <a:ext uri="{9D8B030D-6E8A-4147-A177-3AD203B41FA5}">
                      <a16:colId xmlns:a16="http://schemas.microsoft.com/office/drawing/2014/main" val="485776924"/>
                    </a:ext>
                  </a:extLst>
                </a:gridCol>
                <a:gridCol w="4133086">
                  <a:extLst>
                    <a:ext uri="{9D8B030D-6E8A-4147-A177-3AD203B41FA5}">
                      <a16:colId xmlns:a16="http://schemas.microsoft.com/office/drawing/2014/main" val="20003"/>
                    </a:ext>
                  </a:extLst>
                </a:gridCol>
              </a:tblGrid>
              <a:tr h="706962">
                <a:tc>
                  <a:txBody>
                    <a:bodyPr/>
                    <a:lstStyle/>
                    <a:p>
                      <a:pPr algn="ctr">
                        <a:lnSpc>
                          <a:spcPct val="100000"/>
                        </a:lnSpc>
                        <a:spcAft>
                          <a:spcPts val="0"/>
                        </a:spcAft>
                      </a:pPr>
                      <a:r>
                        <a:rPr lang="en-US" sz="1900" dirty="0">
                          <a:effectLst/>
                          <a:latin typeface="Franklin Gothic Book" panose="020B0503020102020204" pitchFamily="34" charset="0"/>
                        </a:rPr>
                        <a:t> </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sz="1800" dirty="0">
                          <a:solidFill>
                            <a:srgbClr val="2F284E"/>
                          </a:solidFill>
                          <a:effectLst/>
                          <a:latin typeface="Franklin Gothic Book" panose="020B0503020102020204" pitchFamily="34" charset="0"/>
                        </a:rPr>
                        <a:t>Early continuation</a:t>
                      </a:r>
                      <a:endParaRPr lang="pt-BR" sz="1800" dirty="0">
                        <a:solidFill>
                          <a:srgbClr val="2F284E"/>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a:lnSpc>
                          <a:spcPct val="100000"/>
                        </a:lnSpc>
                        <a:spcAft>
                          <a:spcPts val="0"/>
                        </a:spcAft>
                      </a:pPr>
                      <a:r>
                        <a:rPr lang="en-US" sz="1800" dirty="0">
                          <a:solidFill>
                            <a:srgbClr val="2F284E"/>
                          </a:solidFill>
                          <a:effectLst/>
                          <a:latin typeface="Franklin Gothic Book" panose="020B0503020102020204" pitchFamily="34" charset="0"/>
                        </a:rPr>
                        <a:t>MPR &gt;= 0.53</a:t>
                      </a:r>
                      <a:endParaRPr lang="pt-BR" sz="1800" dirty="0">
                        <a:solidFill>
                          <a:srgbClr val="2F284E"/>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a:lnSpc>
                          <a:spcPct val="100000"/>
                        </a:lnSpc>
                        <a:spcAft>
                          <a:spcPts val="0"/>
                        </a:spcAft>
                      </a:pPr>
                      <a:r>
                        <a:rPr lang="pt-BR" sz="1800" dirty="0">
                          <a:solidFill>
                            <a:srgbClr val="2F284E"/>
                          </a:solidFill>
                          <a:effectLst/>
                          <a:latin typeface="Franklin Gothic Book" panose="020B0503020102020204" pitchFamily="34" charset="0"/>
                          <a:ea typeface="Calibri" panose="020F0502020204030204" pitchFamily="34" charset="0"/>
                          <a:cs typeface="Times New Roman" panose="02020603050405020304" pitchFamily="18" charset="0"/>
                        </a:rPr>
                        <a:t>Person </a:t>
                      </a:r>
                      <a:r>
                        <a:rPr lang="pt-BR" sz="1800" dirty="0" err="1">
                          <a:solidFill>
                            <a:srgbClr val="2F284E"/>
                          </a:solidFill>
                          <a:effectLst/>
                          <a:latin typeface="Franklin Gothic Book" panose="020B0503020102020204" pitchFamily="34" charset="0"/>
                          <a:ea typeface="Calibri" panose="020F0502020204030204" pitchFamily="34" charset="0"/>
                          <a:cs typeface="Times New Roman" panose="02020603050405020304" pitchFamily="18" charset="0"/>
                        </a:rPr>
                        <a:t>years</a:t>
                      </a:r>
                      <a:r>
                        <a:rPr lang="pt-BR" sz="1800" dirty="0">
                          <a:solidFill>
                            <a:srgbClr val="2F284E"/>
                          </a:solidFill>
                          <a:effectLst/>
                          <a:latin typeface="Franklin Gothic Book" panose="020B0503020102020204" pitchFamily="34" charset="0"/>
                          <a:ea typeface="Calibri" panose="020F0502020204030204" pitchFamily="34" charset="0"/>
                          <a:cs typeface="Times New Roman" panose="02020603050405020304" pitchFamily="18" charset="0"/>
                        </a:rPr>
                        <a:t> (PY)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tc>
                  <a:txBody>
                    <a:bodyPr/>
                    <a:lstStyle/>
                    <a:p>
                      <a:pPr algn="ctr">
                        <a:lnSpc>
                          <a:spcPct val="100000"/>
                        </a:lnSpc>
                        <a:spcAft>
                          <a:spcPts val="0"/>
                        </a:spcAft>
                      </a:pPr>
                      <a:r>
                        <a:rPr lang="en-US" sz="1800" dirty="0">
                          <a:solidFill>
                            <a:srgbClr val="2F284E"/>
                          </a:solidFill>
                          <a:effectLst/>
                          <a:latin typeface="Franklin Gothic Book" panose="020B0503020102020204" pitchFamily="34" charset="0"/>
                        </a:rPr>
                        <a:t>HIV Incidence per 100 person years</a:t>
                      </a:r>
                    </a:p>
                    <a:p>
                      <a:pPr algn="ctr">
                        <a:lnSpc>
                          <a:spcPct val="100000"/>
                        </a:lnSpc>
                        <a:spcAft>
                          <a:spcPts val="0"/>
                        </a:spcAft>
                      </a:pPr>
                      <a:r>
                        <a:rPr lang="en-US" sz="1800" dirty="0">
                          <a:solidFill>
                            <a:srgbClr val="2F284E"/>
                          </a:solidFill>
                          <a:effectLst/>
                          <a:latin typeface="Franklin Gothic Book" panose="020B0503020102020204" pitchFamily="34" charset="0"/>
                        </a:rPr>
                        <a:t>(CI 95%)</a:t>
                      </a:r>
                      <a:endParaRPr lang="pt-BR" sz="1800" dirty="0">
                        <a:solidFill>
                          <a:srgbClr val="2F284E"/>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anchor="ctr">
                    <a:lnL w="762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F2F1"/>
                    </a:solidFill>
                  </a:tcPr>
                </a:tc>
                <a:extLst>
                  <a:ext uri="{0D108BD9-81ED-4DB2-BD59-A6C34878D82A}">
                    <a16:rowId xmlns:a16="http://schemas.microsoft.com/office/drawing/2014/main" val="10000"/>
                  </a:ext>
                </a:extLst>
              </a:tr>
              <a:tr h="526813">
                <a:tc>
                  <a:txBody>
                    <a:bodyPr/>
                    <a:lstStyle/>
                    <a:p>
                      <a:pPr algn="ctr">
                        <a:lnSpc>
                          <a:spcPct val="100000"/>
                        </a:lnSpc>
                        <a:spcAft>
                          <a:spcPts val="0"/>
                        </a:spcAft>
                      </a:pPr>
                      <a:r>
                        <a:rPr lang="en-US" sz="1900" spc="100" baseline="0" dirty="0">
                          <a:solidFill>
                            <a:schemeClr val="tx1"/>
                          </a:solidFill>
                          <a:effectLst/>
                          <a:latin typeface="Franklin Gothic Book" panose="020B0503020102020204" pitchFamily="34" charset="0"/>
                        </a:rPr>
                        <a:t>Brazil</a:t>
                      </a:r>
                      <a:endParaRPr lang="pt-BR" sz="1900"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1D7"/>
                    </a:solidFill>
                  </a:tcPr>
                </a:tc>
                <a:tc>
                  <a:txBody>
                    <a:bodyPr/>
                    <a:lstStyle/>
                    <a:p>
                      <a:pPr algn="ctr">
                        <a:lnSpc>
                          <a:spcPct val="100000"/>
                        </a:lnSpc>
                        <a:spcAft>
                          <a:spcPts val="0"/>
                        </a:spcAft>
                      </a:pPr>
                      <a:r>
                        <a:rPr lang="en-US" sz="1900" dirty="0">
                          <a:effectLst/>
                          <a:latin typeface="Franklin Gothic Book" panose="020B0503020102020204" pitchFamily="34" charset="0"/>
                        </a:rPr>
                        <a:t>85.4%</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en-US" sz="1900" dirty="0">
                          <a:effectLst/>
                          <a:latin typeface="Franklin Gothic Book" panose="020B0503020102020204" pitchFamily="34" charset="0"/>
                        </a:rPr>
                        <a:t>98.7%</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ea typeface="Calibri" panose="020F0502020204030204" pitchFamily="34" charset="0"/>
                          <a:cs typeface="Times New Roman" panose="02020603050405020304" pitchFamily="18" charset="0"/>
                        </a:rPr>
                        <a:t>1438.6</a:t>
                      </a: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rPr>
                        <a:t>0.2 (0.1-0.6)</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1"/>
                  </a:ext>
                </a:extLst>
              </a:tr>
              <a:tr h="526813">
                <a:tc>
                  <a:txBody>
                    <a:bodyPr/>
                    <a:lstStyle/>
                    <a:p>
                      <a:pPr algn="ctr">
                        <a:lnSpc>
                          <a:spcPct val="100000"/>
                        </a:lnSpc>
                        <a:spcAft>
                          <a:spcPts val="0"/>
                        </a:spcAft>
                      </a:pPr>
                      <a:r>
                        <a:rPr lang="en-US" sz="1900" spc="100" baseline="0" dirty="0">
                          <a:solidFill>
                            <a:schemeClr val="tx1"/>
                          </a:solidFill>
                          <a:effectLst/>
                          <a:latin typeface="Franklin Gothic Book" panose="020B0503020102020204" pitchFamily="34" charset="0"/>
                        </a:rPr>
                        <a:t>Mexico</a:t>
                      </a:r>
                      <a:endParaRPr lang="pt-BR" sz="1900"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5D0"/>
                    </a:solidFill>
                  </a:tcPr>
                </a:tc>
                <a:tc>
                  <a:txBody>
                    <a:bodyPr/>
                    <a:lstStyle/>
                    <a:p>
                      <a:pPr algn="ctr">
                        <a:lnSpc>
                          <a:spcPct val="100000"/>
                        </a:lnSpc>
                        <a:spcAft>
                          <a:spcPts val="0"/>
                        </a:spcAft>
                      </a:pPr>
                      <a:r>
                        <a:rPr lang="en-US" sz="1900" dirty="0">
                          <a:effectLst/>
                          <a:latin typeface="Franklin Gothic Book" panose="020B0503020102020204" pitchFamily="34" charset="0"/>
                        </a:rPr>
                        <a:t>84.0%</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en-US" sz="1900" dirty="0">
                          <a:effectLst/>
                          <a:latin typeface="Franklin Gothic Book" panose="020B0503020102020204" pitchFamily="34" charset="0"/>
                        </a:rPr>
                        <a:t>98.0%</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ea typeface="Calibri" panose="020F0502020204030204" pitchFamily="34" charset="0"/>
                          <a:cs typeface="Times New Roman" panose="02020603050405020304" pitchFamily="18" charset="0"/>
                        </a:rPr>
                        <a:t>344.0</a:t>
                      </a: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rPr>
                        <a:t>0.6 (0.2-2.3)</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2"/>
                  </a:ext>
                </a:extLst>
              </a:tr>
              <a:tr h="526813">
                <a:tc>
                  <a:txBody>
                    <a:bodyPr/>
                    <a:lstStyle/>
                    <a:p>
                      <a:pPr algn="ctr">
                        <a:lnSpc>
                          <a:spcPct val="100000"/>
                        </a:lnSpc>
                        <a:spcAft>
                          <a:spcPts val="0"/>
                        </a:spcAft>
                      </a:pPr>
                      <a:r>
                        <a:rPr lang="en-US" sz="1900" spc="100" baseline="0" dirty="0">
                          <a:solidFill>
                            <a:schemeClr val="tx1"/>
                          </a:solidFill>
                          <a:effectLst/>
                          <a:latin typeface="Franklin Gothic Book" panose="020B0503020102020204" pitchFamily="34" charset="0"/>
                        </a:rPr>
                        <a:t>Peru</a:t>
                      </a:r>
                      <a:endParaRPr lang="pt-BR" sz="1900"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8E4"/>
                    </a:solidFill>
                  </a:tcPr>
                </a:tc>
                <a:tc>
                  <a:txBody>
                    <a:bodyPr/>
                    <a:lstStyle/>
                    <a:p>
                      <a:pPr algn="ctr">
                        <a:lnSpc>
                          <a:spcPct val="100000"/>
                        </a:lnSpc>
                        <a:spcAft>
                          <a:spcPts val="0"/>
                        </a:spcAft>
                      </a:pPr>
                      <a:r>
                        <a:rPr lang="en-US" sz="1900" dirty="0">
                          <a:effectLst/>
                          <a:latin typeface="Franklin Gothic Book" panose="020B0503020102020204" pitchFamily="34" charset="0"/>
                        </a:rPr>
                        <a:t>52.7%</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en-US" sz="1900" dirty="0">
                          <a:effectLst/>
                          <a:latin typeface="Franklin Gothic Book" panose="020B0503020102020204" pitchFamily="34" charset="0"/>
                        </a:rPr>
                        <a:t>91.0%</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ea typeface="Calibri" panose="020F0502020204030204" pitchFamily="34" charset="0"/>
                          <a:cs typeface="Times New Roman" panose="02020603050405020304" pitchFamily="18" charset="0"/>
                        </a:rPr>
                        <a:t>286.4</a:t>
                      </a: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rPr>
                        <a:t>2.4 (1.2-5.1)</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3"/>
                  </a:ext>
                </a:extLst>
              </a:tr>
              <a:tr h="526813">
                <a:tc>
                  <a:txBody>
                    <a:bodyPr/>
                    <a:lstStyle/>
                    <a:p>
                      <a:pPr algn="ctr">
                        <a:lnSpc>
                          <a:spcPct val="100000"/>
                        </a:lnSpc>
                        <a:spcAft>
                          <a:spcPts val="0"/>
                        </a:spcAft>
                      </a:pPr>
                      <a:r>
                        <a:rPr lang="en-US" sz="1900" spc="100" baseline="0" dirty="0">
                          <a:solidFill>
                            <a:schemeClr val="tx1"/>
                          </a:solidFill>
                          <a:effectLst/>
                          <a:latin typeface="Franklin Gothic Book" panose="020B0503020102020204" pitchFamily="34" charset="0"/>
                        </a:rPr>
                        <a:t>Overall</a:t>
                      </a:r>
                      <a:endParaRPr lang="pt-BR" sz="1900" spc="100" baseline="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28575"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EF5F8"/>
                    </a:solidFill>
                  </a:tcPr>
                </a:tc>
                <a:tc>
                  <a:txBody>
                    <a:bodyPr/>
                    <a:lstStyle/>
                    <a:p>
                      <a:pPr algn="ctr">
                        <a:lnSpc>
                          <a:spcPct val="100000"/>
                        </a:lnSpc>
                        <a:spcAft>
                          <a:spcPts val="0"/>
                        </a:spcAft>
                      </a:pPr>
                      <a:r>
                        <a:rPr lang="en-US" sz="1900" dirty="0">
                          <a:effectLst/>
                          <a:latin typeface="Franklin Gothic Book" panose="020B0503020102020204" pitchFamily="34" charset="0"/>
                        </a:rPr>
                        <a:t>79.6%</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en-US" sz="1900" dirty="0">
                          <a:effectLst/>
                          <a:latin typeface="Franklin Gothic Book" panose="020B0503020102020204" pitchFamily="34" charset="0"/>
                        </a:rPr>
                        <a:t>97.2%</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ea typeface="Calibri" panose="020F0502020204030204" pitchFamily="34" charset="0"/>
                          <a:cs typeface="Times New Roman" panose="02020603050405020304" pitchFamily="18" charset="0"/>
                        </a:rPr>
                        <a:t>2069.0</a:t>
                      </a: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dirty="0">
                          <a:effectLst/>
                          <a:latin typeface="Franklin Gothic Book" panose="020B0503020102020204" pitchFamily="34" charset="0"/>
                        </a:rPr>
                        <a:t>0.6 (0.3-1.0)</a:t>
                      </a:r>
                      <a:endParaRPr lang="pt-BR" sz="19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10004"/>
                  </a:ext>
                </a:extLst>
              </a:tr>
            </a:tbl>
          </a:graphicData>
        </a:graphic>
      </p:graphicFrame>
      <p:graphicFrame>
        <p:nvGraphicFramePr>
          <p:cNvPr id="2" name="Tabela 1">
            <a:extLst>
              <a:ext uri="{FF2B5EF4-FFF2-40B4-BE49-F238E27FC236}">
                <a16:creationId xmlns:a16="http://schemas.microsoft.com/office/drawing/2014/main" id="{90148E04-BE01-499B-9BE7-B350CCAFD2BA}"/>
              </a:ext>
            </a:extLst>
          </p:cNvPr>
          <p:cNvGraphicFramePr>
            <a:graphicFrameLocks noGrp="1"/>
          </p:cNvGraphicFramePr>
          <p:nvPr>
            <p:extLst>
              <p:ext uri="{D42A27DB-BD31-4B8C-83A1-F6EECF244321}">
                <p14:modId xmlns:p14="http://schemas.microsoft.com/office/powerpoint/2010/main" val="1715551399"/>
              </p:ext>
            </p:extLst>
          </p:nvPr>
        </p:nvGraphicFramePr>
        <p:xfrm>
          <a:off x="496186" y="4236943"/>
          <a:ext cx="11198256" cy="560448"/>
        </p:xfrm>
        <a:graphic>
          <a:graphicData uri="http://schemas.openxmlformats.org/drawingml/2006/table">
            <a:tbl>
              <a:tblPr firstRow="1" firstCol="1" bandRow="1">
                <a:tableStyleId>{5C22544A-7EE6-4342-B048-85BDC9FD1C3A}</a:tableStyleId>
              </a:tblPr>
              <a:tblGrid>
                <a:gridCol w="1767920">
                  <a:extLst>
                    <a:ext uri="{9D8B030D-6E8A-4147-A177-3AD203B41FA5}">
                      <a16:colId xmlns:a16="http://schemas.microsoft.com/office/drawing/2014/main" val="2003306669"/>
                    </a:ext>
                  </a:extLst>
                </a:gridCol>
                <a:gridCol w="1888367">
                  <a:extLst>
                    <a:ext uri="{9D8B030D-6E8A-4147-A177-3AD203B41FA5}">
                      <a16:colId xmlns:a16="http://schemas.microsoft.com/office/drawing/2014/main" val="1361713711"/>
                    </a:ext>
                  </a:extLst>
                </a:gridCol>
                <a:gridCol w="1726387">
                  <a:extLst>
                    <a:ext uri="{9D8B030D-6E8A-4147-A177-3AD203B41FA5}">
                      <a16:colId xmlns:a16="http://schemas.microsoft.com/office/drawing/2014/main" val="4258216985"/>
                    </a:ext>
                  </a:extLst>
                </a:gridCol>
                <a:gridCol w="1682496">
                  <a:extLst>
                    <a:ext uri="{9D8B030D-6E8A-4147-A177-3AD203B41FA5}">
                      <a16:colId xmlns:a16="http://schemas.microsoft.com/office/drawing/2014/main" val="3365018599"/>
                    </a:ext>
                  </a:extLst>
                </a:gridCol>
                <a:gridCol w="4133086">
                  <a:extLst>
                    <a:ext uri="{9D8B030D-6E8A-4147-A177-3AD203B41FA5}">
                      <a16:colId xmlns:a16="http://schemas.microsoft.com/office/drawing/2014/main" val="608162996"/>
                    </a:ext>
                  </a:extLst>
                </a:gridCol>
              </a:tblGrid>
              <a:tr h="560448">
                <a:tc>
                  <a:txBody>
                    <a:bodyPr/>
                    <a:lstStyle/>
                    <a:p>
                      <a:pPr algn="ctr">
                        <a:lnSpc>
                          <a:spcPct val="100000"/>
                        </a:lnSpc>
                        <a:spcAft>
                          <a:spcPts val="0"/>
                        </a:spcAft>
                      </a:pPr>
                      <a:r>
                        <a:rPr lang="pt-BR" sz="190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Overall TGW</a:t>
                      </a:r>
                    </a:p>
                  </a:txBody>
                  <a:tcPr marL="66814" marR="66814" marT="0" marB="0" anchor="ctr">
                    <a:lnL w="38100" cap="flat" cmpd="sng" algn="ctr">
                      <a:solidFill>
                        <a:srgbClr val="27348B"/>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2EFF5"/>
                    </a:solidFill>
                  </a:tcPr>
                </a:tc>
                <a:tc>
                  <a:txBody>
                    <a:bodyPr/>
                    <a:lstStyle/>
                    <a:p>
                      <a:pPr algn="ctr">
                        <a:lnSpc>
                          <a:spcPct val="100000"/>
                        </a:lnSpc>
                        <a:spcAft>
                          <a:spcPts val="0"/>
                        </a:spcAft>
                      </a:pPr>
                      <a:r>
                        <a:rPr lang="pt-BR" sz="1900" b="1"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55.7%</a:t>
                      </a:r>
                    </a:p>
                  </a:txBody>
                  <a:tcPr marL="66814" marR="66814"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b="1"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88.7%</a:t>
                      </a: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endParaRPr lang="pt-BR" sz="19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endParaRPr lang="pt-BR" sz="19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38100" cap="flat" cmpd="sng" algn="ctr">
                      <a:solidFill>
                        <a:srgbClr val="27348B"/>
                      </a:solid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3605136410"/>
                  </a:ext>
                </a:extLst>
              </a:tr>
            </a:tbl>
          </a:graphicData>
        </a:graphic>
      </p:graphicFrame>
      <p:graphicFrame>
        <p:nvGraphicFramePr>
          <p:cNvPr id="3" name="Tabela 2">
            <a:extLst>
              <a:ext uri="{FF2B5EF4-FFF2-40B4-BE49-F238E27FC236}">
                <a16:creationId xmlns:a16="http://schemas.microsoft.com/office/drawing/2014/main" id="{CDD9922C-3CE0-48E3-9D42-CACAD9301C34}"/>
              </a:ext>
            </a:extLst>
          </p:cNvPr>
          <p:cNvGraphicFramePr>
            <a:graphicFrameLocks noGrp="1"/>
          </p:cNvGraphicFramePr>
          <p:nvPr>
            <p:extLst>
              <p:ext uri="{D42A27DB-BD31-4B8C-83A1-F6EECF244321}">
                <p14:modId xmlns:p14="http://schemas.microsoft.com/office/powerpoint/2010/main" val="1398966272"/>
              </p:ext>
            </p:extLst>
          </p:nvPr>
        </p:nvGraphicFramePr>
        <p:xfrm>
          <a:off x="496186" y="4903059"/>
          <a:ext cx="11198256" cy="560448"/>
        </p:xfrm>
        <a:graphic>
          <a:graphicData uri="http://schemas.openxmlformats.org/drawingml/2006/table">
            <a:tbl>
              <a:tblPr firstRow="1" firstCol="1" bandRow="1">
                <a:tableStyleId>{5C22544A-7EE6-4342-B048-85BDC9FD1C3A}</a:tableStyleId>
              </a:tblPr>
              <a:tblGrid>
                <a:gridCol w="1767920">
                  <a:extLst>
                    <a:ext uri="{9D8B030D-6E8A-4147-A177-3AD203B41FA5}">
                      <a16:colId xmlns:a16="http://schemas.microsoft.com/office/drawing/2014/main" val="2003306669"/>
                    </a:ext>
                  </a:extLst>
                </a:gridCol>
                <a:gridCol w="1888367">
                  <a:extLst>
                    <a:ext uri="{9D8B030D-6E8A-4147-A177-3AD203B41FA5}">
                      <a16:colId xmlns:a16="http://schemas.microsoft.com/office/drawing/2014/main" val="1361713711"/>
                    </a:ext>
                  </a:extLst>
                </a:gridCol>
                <a:gridCol w="1726387">
                  <a:extLst>
                    <a:ext uri="{9D8B030D-6E8A-4147-A177-3AD203B41FA5}">
                      <a16:colId xmlns:a16="http://schemas.microsoft.com/office/drawing/2014/main" val="4258216985"/>
                    </a:ext>
                  </a:extLst>
                </a:gridCol>
                <a:gridCol w="1682496">
                  <a:extLst>
                    <a:ext uri="{9D8B030D-6E8A-4147-A177-3AD203B41FA5}">
                      <a16:colId xmlns:a16="http://schemas.microsoft.com/office/drawing/2014/main" val="3365018599"/>
                    </a:ext>
                  </a:extLst>
                </a:gridCol>
                <a:gridCol w="4133086">
                  <a:extLst>
                    <a:ext uri="{9D8B030D-6E8A-4147-A177-3AD203B41FA5}">
                      <a16:colId xmlns:a16="http://schemas.microsoft.com/office/drawing/2014/main" val="608162996"/>
                    </a:ext>
                  </a:extLst>
                </a:gridCol>
              </a:tblGrid>
              <a:tr h="560448">
                <a:tc>
                  <a:txBody>
                    <a:bodyPr/>
                    <a:lstStyle/>
                    <a:p>
                      <a:pPr algn="ctr">
                        <a:lnSpc>
                          <a:spcPct val="100000"/>
                        </a:lnSpc>
                        <a:spcAft>
                          <a:spcPts val="0"/>
                        </a:spcAft>
                      </a:pPr>
                      <a:r>
                        <a:rPr lang="pt-BR" sz="190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Overall 18-24</a:t>
                      </a:r>
                    </a:p>
                  </a:txBody>
                  <a:tcPr marL="66814" marR="66814" marT="0" marB="0" anchor="ctr">
                    <a:lnL w="38100" cap="flat" cmpd="sng" algn="ctr">
                      <a:solidFill>
                        <a:srgbClr val="27348B"/>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a:lnSpc>
                          <a:spcPct val="100000"/>
                        </a:lnSpc>
                        <a:spcAft>
                          <a:spcPts val="0"/>
                        </a:spcAft>
                      </a:pPr>
                      <a:r>
                        <a:rPr lang="pt-BR" sz="1900" b="1"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70.4%</a:t>
                      </a:r>
                    </a:p>
                  </a:txBody>
                  <a:tcPr marL="66814" marR="66814" marT="0" marB="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r>
                        <a:rPr lang="pt-BR" sz="1900" b="1" dirty="0">
                          <a:solidFill>
                            <a:srgbClr val="1A2260"/>
                          </a:solidFill>
                          <a:effectLst/>
                          <a:latin typeface="Franklin Gothic Book" panose="020B0503020102020204" pitchFamily="34" charset="0"/>
                          <a:ea typeface="Calibri" panose="020F0502020204030204" pitchFamily="34" charset="0"/>
                          <a:cs typeface="Times New Roman" panose="02020603050405020304" pitchFamily="18" charset="0"/>
                        </a:rPr>
                        <a:t>95.6%</a:t>
                      </a: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endParaRPr lang="pt-BR" sz="1900" b="0" dirty="0">
                        <a:solidFill>
                          <a:srgbClr val="D1474A"/>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a:txBody>
                    <a:bodyPr/>
                    <a:lstStyle/>
                    <a:p>
                      <a:pPr algn="ctr">
                        <a:lnSpc>
                          <a:spcPct val="100000"/>
                        </a:lnSpc>
                        <a:spcAft>
                          <a:spcPts val="0"/>
                        </a:spcAft>
                      </a:pPr>
                      <a:endParaRPr lang="pt-BR" sz="19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6814" marR="66814" marT="0" marB="0" anchor="ctr">
                    <a:lnL w="12700" cap="flat" cmpd="sng" algn="ctr">
                      <a:noFill/>
                      <a:prstDash val="solid"/>
                      <a:round/>
                      <a:headEnd type="none" w="med" len="med"/>
                      <a:tailEnd type="none" w="med" len="med"/>
                    </a:lnL>
                    <a:lnR w="38100" cap="flat" cmpd="sng" algn="ctr">
                      <a:solidFill>
                        <a:srgbClr val="27348B"/>
                      </a:solidFill>
                      <a:prstDash val="solid"/>
                      <a:round/>
                      <a:headEnd type="none" w="med" len="med"/>
                      <a:tailEnd type="none" w="med" len="med"/>
                    </a:lnR>
                    <a:lnT w="38100" cap="flat" cmpd="sng" algn="ctr">
                      <a:solidFill>
                        <a:srgbClr val="27348B"/>
                      </a:solidFill>
                      <a:prstDash val="solid"/>
                      <a:round/>
                      <a:headEnd type="none" w="med" len="med"/>
                      <a:tailEnd type="none" w="med" len="med"/>
                    </a:lnT>
                    <a:lnB w="38100" cap="flat" cmpd="sng" algn="ctr">
                      <a:solidFill>
                        <a:srgbClr val="27348B"/>
                      </a:solidFill>
                      <a:prstDash val="solid"/>
                      <a:round/>
                      <a:headEnd type="none" w="med" len="med"/>
                      <a:tailEnd type="none" w="med" len="med"/>
                    </a:lnB>
                    <a:lnTlToBr w="12700" cmpd="sng">
                      <a:noFill/>
                      <a:prstDash val="solid"/>
                    </a:lnTlToBr>
                    <a:lnBlToTr w="12700" cmpd="sng">
                      <a:noFill/>
                      <a:prstDash val="solid"/>
                    </a:lnBlToTr>
                    <a:solidFill>
                      <a:srgbClr val="F6F8F7"/>
                    </a:solidFill>
                  </a:tcPr>
                </a:tc>
                <a:extLst>
                  <a:ext uri="{0D108BD9-81ED-4DB2-BD59-A6C34878D82A}">
                    <a16:rowId xmlns:a16="http://schemas.microsoft.com/office/drawing/2014/main" val="2196470843"/>
                  </a:ext>
                </a:extLst>
              </a:tr>
            </a:tbl>
          </a:graphicData>
        </a:graphic>
      </p:graphicFrame>
    </p:spTree>
    <p:extLst>
      <p:ext uri="{BB962C8B-B14F-4D97-AF65-F5344CB8AC3E}">
        <p14:creationId xmlns:p14="http://schemas.microsoft.com/office/powerpoint/2010/main" val="332843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9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4" presetClass="path" presetSubtype="0" accel="50000" decel="50000" fill="hold" nodeType="withEffect">
                                  <p:stCondLst>
                                    <p:cond delay="0"/>
                                  </p:stCondLst>
                                  <p:childTnLst>
                                    <p:animMotion origin="layout" path="M 6.25E-7 -2.59259E-6 L 6.25E-7 -0.0449 " pathEditMode="relative" rAng="0" ptsTypes="AA">
                                      <p:cBhvr>
                                        <p:cTn id="10" dur="1400" fill="hold"/>
                                        <p:tgtEl>
                                          <p:spTgt spid="6"/>
                                        </p:tgtEl>
                                        <p:attrNameLst>
                                          <p:attrName>ppt_x</p:attrName>
                                          <p:attrName>ppt_y</p:attrName>
                                        </p:attrNameLst>
                                      </p:cBhvr>
                                      <p:rCtr x="0" y="-2245"/>
                                    </p:animMotion>
                                  </p:childTnLst>
                                </p:cTn>
                              </p:par>
                              <p:par>
                                <p:cTn id="11" presetID="2" presetClass="entr" presetSubtype="4" fill="hold" nodeType="withEffect">
                                  <p:stCondLst>
                                    <p:cond delay="9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6269" y="256033"/>
            <a:ext cx="3398838" cy="688582"/>
          </a:xfrm>
        </p:spPr>
        <p:txBody>
          <a:bodyPr>
            <a:normAutofit/>
          </a:bodyPr>
          <a:lstStyle/>
          <a:p>
            <a:pPr algn="l"/>
            <a:r>
              <a:rPr lang="pt-BR" sz="2800" b="0" dirty="0" err="1">
                <a:solidFill>
                  <a:srgbClr val="27348B"/>
                </a:solidFill>
                <a:latin typeface="Franklin Gothic Demi" panose="020B0703020102020204" pitchFamily="34" charset="0"/>
              </a:rPr>
              <a:t>Conclusions</a:t>
            </a:r>
            <a:endParaRPr lang="pt-BR" sz="2800" b="0" dirty="0">
              <a:solidFill>
                <a:srgbClr val="27348B"/>
              </a:solidFill>
              <a:latin typeface="Franklin Gothic Demi" panose="020B0703020102020204" pitchFamily="34" charset="0"/>
            </a:endParaRPr>
          </a:p>
        </p:txBody>
      </p:sp>
      <p:sp>
        <p:nvSpPr>
          <p:cNvPr id="3" name="Espaço Reservado para Conteúdo 2"/>
          <p:cNvSpPr>
            <a:spLocks noGrp="1"/>
          </p:cNvSpPr>
          <p:nvPr>
            <p:ph idx="4294967295"/>
          </p:nvPr>
        </p:nvSpPr>
        <p:spPr>
          <a:xfrm>
            <a:off x="693420" y="1309420"/>
            <a:ext cx="10820399" cy="4239159"/>
          </a:xfrm>
        </p:spPr>
        <p:txBody>
          <a:bodyPr anchor="ctr">
            <a:noAutofit/>
          </a:bodyPr>
          <a:lstStyle/>
          <a:p>
            <a:pPr algn="just">
              <a:lnSpc>
                <a:spcPct val="150000"/>
              </a:lnSpc>
              <a:buClr>
                <a:srgbClr val="27348B"/>
              </a:buClr>
              <a:buFont typeface="Wingdings" charset="2"/>
              <a:buChar char="§"/>
            </a:pPr>
            <a:endParaRPr lang="en-US" sz="2800" dirty="0"/>
          </a:p>
          <a:p>
            <a:pPr algn="just">
              <a:lnSpc>
                <a:spcPct val="150000"/>
              </a:lnSpc>
              <a:buClr>
                <a:srgbClr val="27348B"/>
              </a:buClr>
              <a:buFont typeface="Wingdings" charset="2"/>
              <a:buChar char="§"/>
            </a:pPr>
            <a:r>
              <a:rPr lang="en-US" sz="2800" dirty="0"/>
              <a:t>Our study offers evidence that same day PrEP initiation in Latin America is feasible and safe.</a:t>
            </a:r>
          </a:p>
          <a:p>
            <a:pPr algn="just">
              <a:lnSpc>
                <a:spcPct val="150000"/>
              </a:lnSpc>
              <a:buClr>
                <a:srgbClr val="27348B"/>
              </a:buClr>
              <a:buFont typeface="Wingdings" charset="2"/>
              <a:buChar char="§"/>
            </a:pPr>
            <a:r>
              <a:rPr lang="en-US" sz="2800" spc="-50" dirty="0"/>
              <a:t> Overall, levels of early continuation and adherence were good.</a:t>
            </a:r>
          </a:p>
          <a:p>
            <a:pPr algn="just">
              <a:lnSpc>
                <a:spcPct val="150000"/>
              </a:lnSpc>
              <a:buClr>
                <a:srgbClr val="27348B"/>
              </a:buClr>
              <a:buFont typeface="Wingdings" charset="2"/>
              <a:buChar char="§"/>
            </a:pPr>
            <a:r>
              <a:rPr lang="en-US" sz="2800" spc="-50" dirty="0"/>
              <a:t>The lower early continuation and adherence observed among Peruvian participants may be partially explained by the higher vulnerability of the participants enrolled, as well as lower self-referral for </a:t>
            </a:r>
            <a:r>
              <a:rPr lang="en-US" sz="2800" spc="-50" dirty="0" err="1"/>
              <a:t>PrEP.</a:t>
            </a:r>
            <a:endParaRPr lang="en-US" sz="2800" spc="-50" dirty="0"/>
          </a:p>
        </p:txBody>
      </p:sp>
    </p:spTree>
    <p:extLst>
      <p:ext uri="{BB962C8B-B14F-4D97-AF65-F5344CB8AC3E}">
        <p14:creationId xmlns:p14="http://schemas.microsoft.com/office/powerpoint/2010/main" val="433378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6269" y="256033"/>
            <a:ext cx="3398838" cy="688582"/>
          </a:xfrm>
        </p:spPr>
        <p:txBody>
          <a:bodyPr>
            <a:normAutofit/>
          </a:bodyPr>
          <a:lstStyle/>
          <a:p>
            <a:pPr algn="l"/>
            <a:r>
              <a:rPr lang="pt-BR" sz="2800" b="0" dirty="0" err="1">
                <a:solidFill>
                  <a:srgbClr val="27348B"/>
                </a:solidFill>
                <a:latin typeface="Franklin Gothic Demi" panose="020B0703020102020204" pitchFamily="34" charset="0"/>
              </a:rPr>
              <a:t>Conclusions</a:t>
            </a:r>
            <a:endParaRPr lang="pt-BR" sz="2800" b="0" dirty="0">
              <a:solidFill>
                <a:srgbClr val="27348B"/>
              </a:solidFill>
              <a:latin typeface="Franklin Gothic Demi" panose="020B0703020102020204" pitchFamily="34" charset="0"/>
            </a:endParaRPr>
          </a:p>
        </p:txBody>
      </p:sp>
      <p:sp>
        <p:nvSpPr>
          <p:cNvPr id="3" name="Espaço Reservado para Conteúdo 2"/>
          <p:cNvSpPr>
            <a:spLocks noGrp="1"/>
          </p:cNvSpPr>
          <p:nvPr>
            <p:ph idx="4294967295"/>
          </p:nvPr>
        </p:nvSpPr>
        <p:spPr>
          <a:xfrm>
            <a:off x="693420" y="1309420"/>
            <a:ext cx="10820399" cy="4239159"/>
          </a:xfrm>
        </p:spPr>
        <p:txBody>
          <a:bodyPr anchor="ctr">
            <a:noAutofit/>
          </a:bodyPr>
          <a:lstStyle/>
          <a:p>
            <a:pPr algn="just">
              <a:lnSpc>
                <a:spcPct val="150000"/>
              </a:lnSpc>
              <a:buClr>
                <a:srgbClr val="27348B"/>
              </a:buClr>
              <a:buFont typeface="Wingdings" charset="2"/>
              <a:buChar char="§"/>
            </a:pPr>
            <a:r>
              <a:rPr lang="en-US" sz="2800" spc="-50" dirty="0"/>
              <a:t>Tailored interventions for young individuals and transgender women must be developed.</a:t>
            </a:r>
          </a:p>
          <a:p>
            <a:pPr algn="just">
              <a:lnSpc>
                <a:spcPct val="150000"/>
              </a:lnSpc>
              <a:buClr>
                <a:srgbClr val="27348B"/>
              </a:buClr>
              <a:buFont typeface="Wingdings" charset="2"/>
              <a:buChar char="§"/>
            </a:pPr>
            <a:r>
              <a:rPr lang="en-US" sz="2800" spc="-50" dirty="0"/>
              <a:t>The burden of asymptomatic sexually transmitted infections is high and calls for availability of better STIs diagnosis in the context of </a:t>
            </a:r>
            <a:r>
              <a:rPr lang="en-US" sz="2800" spc="-50" dirty="0" err="1"/>
              <a:t>PrEP</a:t>
            </a:r>
            <a:r>
              <a:rPr lang="en-US" sz="2800" spc="-50" dirty="0"/>
              <a:t> in Latin America.  </a:t>
            </a:r>
            <a:endParaRPr lang="pt-BR" sz="2800" spc="-50" dirty="0"/>
          </a:p>
          <a:p>
            <a:pPr algn="just">
              <a:lnSpc>
                <a:spcPct val="150000"/>
              </a:lnSpc>
              <a:buClr>
                <a:srgbClr val="27348B"/>
              </a:buClr>
              <a:buFont typeface="Wingdings" charset="2"/>
              <a:buChar char="§"/>
            </a:pPr>
            <a:endParaRPr lang="pt-BR" sz="2300" spc="-50" dirty="0"/>
          </a:p>
        </p:txBody>
      </p:sp>
    </p:spTree>
    <p:extLst>
      <p:ext uri="{BB962C8B-B14F-4D97-AF65-F5344CB8AC3E}">
        <p14:creationId xmlns:p14="http://schemas.microsoft.com/office/powerpoint/2010/main" val="341419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2452" y="292608"/>
            <a:ext cx="4770438" cy="624256"/>
          </a:xfrm>
        </p:spPr>
        <p:txBody>
          <a:bodyPr>
            <a:normAutofit/>
          </a:bodyPr>
          <a:lstStyle/>
          <a:p>
            <a:pPr algn="l"/>
            <a:r>
              <a:rPr lang="pt-BR" sz="2800" b="0" dirty="0" err="1">
                <a:solidFill>
                  <a:srgbClr val="27348B"/>
                </a:solidFill>
                <a:latin typeface="Franklin Gothic Demi" panose="020B0703020102020204" pitchFamily="34" charset="0"/>
              </a:rPr>
              <a:t>Acknowledgments</a:t>
            </a:r>
            <a:endParaRPr lang="pt-BR" sz="2800" b="0" dirty="0">
              <a:solidFill>
                <a:srgbClr val="27348B"/>
              </a:solidFill>
              <a:latin typeface="Franklin Gothic Demi" panose="020B0703020102020204" pitchFamily="34" charset="0"/>
            </a:endParaRPr>
          </a:p>
        </p:txBody>
      </p:sp>
      <p:sp>
        <p:nvSpPr>
          <p:cNvPr id="3" name="Espaço Reservado para Conteúdo 2"/>
          <p:cNvSpPr>
            <a:spLocks noGrp="1"/>
          </p:cNvSpPr>
          <p:nvPr>
            <p:ph idx="4294967295"/>
          </p:nvPr>
        </p:nvSpPr>
        <p:spPr>
          <a:xfrm>
            <a:off x="114300" y="2029791"/>
            <a:ext cx="6492240" cy="2863297"/>
          </a:xfrm>
        </p:spPr>
        <p:txBody>
          <a:bodyPr numCol="1">
            <a:noAutofit/>
          </a:bodyPr>
          <a:lstStyle/>
          <a:p>
            <a:pPr>
              <a:lnSpc>
                <a:spcPct val="150000"/>
              </a:lnSpc>
              <a:buClr>
                <a:srgbClr val="27348B"/>
              </a:buClr>
              <a:buFont typeface="Wingdings" charset="2"/>
              <a:buChar char="§"/>
            </a:pPr>
            <a:r>
              <a:rPr lang="pt-BR" sz="2500" dirty="0" err="1"/>
              <a:t>Study</a:t>
            </a:r>
            <a:r>
              <a:rPr lang="pt-BR" sz="2500" dirty="0"/>
              <a:t> </a:t>
            </a:r>
            <a:r>
              <a:rPr lang="pt-BR" sz="2500" dirty="0" err="1"/>
              <a:t>participants</a:t>
            </a:r>
            <a:endParaRPr lang="pt-BR" sz="2500" dirty="0"/>
          </a:p>
          <a:p>
            <a:pPr>
              <a:lnSpc>
                <a:spcPct val="150000"/>
              </a:lnSpc>
              <a:buClr>
                <a:srgbClr val="27348B"/>
              </a:buClr>
              <a:buFont typeface="Wingdings" charset="2"/>
              <a:buChar char="§"/>
            </a:pPr>
            <a:r>
              <a:rPr lang="pt-BR" sz="2500" dirty="0" err="1"/>
              <a:t>ImPrEP</a:t>
            </a:r>
            <a:r>
              <a:rPr lang="pt-BR" sz="2500" dirty="0"/>
              <a:t> </a:t>
            </a:r>
            <a:r>
              <a:rPr lang="pt-BR" sz="2500" dirty="0" err="1"/>
              <a:t>teams</a:t>
            </a:r>
            <a:r>
              <a:rPr lang="pt-BR" sz="2500" dirty="0"/>
              <a:t> </a:t>
            </a:r>
          </a:p>
          <a:p>
            <a:pPr>
              <a:lnSpc>
                <a:spcPct val="150000"/>
              </a:lnSpc>
              <a:buClr>
                <a:srgbClr val="27348B"/>
              </a:buClr>
              <a:buFont typeface="Wingdings" charset="2"/>
              <a:buChar char="§"/>
            </a:pPr>
            <a:r>
              <a:rPr lang="pt-BR" sz="2500" dirty="0" err="1"/>
              <a:t>Unitaid</a:t>
            </a:r>
            <a:r>
              <a:rPr lang="pt-BR" sz="2500" dirty="0"/>
              <a:t> </a:t>
            </a:r>
            <a:r>
              <a:rPr lang="pt-BR" sz="2500" dirty="0" err="1"/>
              <a:t>and</a:t>
            </a:r>
            <a:r>
              <a:rPr lang="pt-BR" sz="2500" dirty="0"/>
              <a:t> WHO </a:t>
            </a:r>
            <a:r>
              <a:rPr lang="pt-BR" sz="2500" dirty="0" err="1"/>
              <a:t>Technical</a:t>
            </a:r>
            <a:r>
              <a:rPr lang="pt-BR" sz="2500" dirty="0"/>
              <a:t> </a:t>
            </a:r>
            <a:r>
              <a:rPr lang="pt-BR" sz="2500" dirty="0" err="1"/>
              <a:t>Teams</a:t>
            </a:r>
            <a:endParaRPr lang="pt-BR" sz="2500" dirty="0"/>
          </a:p>
          <a:p>
            <a:pPr>
              <a:lnSpc>
                <a:spcPct val="150000"/>
              </a:lnSpc>
              <a:buClr>
                <a:srgbClr val="27348B"/>
              </a:buClr>
              <a:buFont typeface="Wingdings" charset="2"/>
              <a:buChar char="§"/>
            </a:pPr>
            <a:r>
              <a:rPr lang="pt-BR" sz="2500" dirty="0" err="1"/>
              <a:t>Ministry</a:t>
            </a:r>
            <a:r>
              <a:rPr lang="pt-BR" sz="2500" dirty="0"/>
              <a:t> </a:t>
            </a:r>
            <a:r>
              <a:rPr lang="pt-BR" sz="2500" dirty="0" err="1"/>
              <a:t>of</a:t>
            </a:r>
            <a:r>
              <a:rPr lang="pt-BR" sz="2500" dirty="0"/>
              <a:t> Health in </a:t>
            </a:r>
            <a:r>
              <a:rPr lang="pt-BR" sz="2500" dirty="0" err="1"/>
              <a:t>Brazil</a:t>
            </a:r>
            <a:r>
              <a:rPr lang="pt-BR" sz="2500" dirty="0"/>
              <a:t>, </a:t>
            </a:r>
            <a:r>
              <a:rPr lang="pt-BR" sz="2500" dirty="0" err="1"/>
              <a:t>Mexico</a:t>
            </a:r>
            <a:r>
              <a:rPr lang="pt-BR" sz="2500" dirty="0"/>
              <a:t> </a:t>
            </a:r>
            <a:r>
              <a:rPr lang="pt-BR" sz="2500" dirty="0" err="1"/>
              <a:t>and</a:t>
            </a:r>
            <a:r>
              <a:rPr lang="pt-BR" sz="2500" dirty="0"/>
              <a:t> Peru</a:t>
            </a:r>
          </a:p>
        </p:txBody>
      </p:sp>
      <p:grpSp>
        <p:nvGrpSpPr>
          <p:cNvPr id="5" name="Agrupar 4">
            <a:extLst>
              <a:ext uri="{FF2B5EF4-FFF2-40B4-BE49-F238E27FC236}">
                <a16:creationId xmlns:a16="http://schemas.microsoft.com/office/drawing/2014/main" id="{68F22A44-C1BE-481B-A34F-1D42D44A877C}"/>
              </a:ext>
            </a:extLst>
          </p:cNvPr>
          <p:cNvGrpSpPr/>
          <p:nvPr/>
        </p:nvGrpSpPr>
        <p:grpSpPr>
          <a:xfrm>
            <a:off x="6766560" y="1944343"/>
            <a:ext cx="4897249" cy="2969313"/>
            <a:chOff x="5982890" y="2452793"/>
            <a:chExt cx="5095369" cy="2969313"/>
          </a:xfrm>
        </p:grpSpPr>
        <p:grpSp>
          <p:nvGrpSpPr>
            <p:cNvPr id="4" name="Agrupar 3">
              <a:extLst>
                <a:ext uri="{FF2B5EF4-FFF2-40B4-BE49-F238E27FC236}">
                  <a16:creationId xmlns:a16="http://schemas.microsoft.com/office/drawing/2014/main" id="{152CB435-ABD2-4139-A802-1513CFCA16E2}"/>
                </a:ext>
              </a:extLst>
            </p:cNvPr>
            <p:cNvGrpSpPr/>
            <p:nvPr/>
          </p:nvGrpSpPr>
          <p:grpSpPr>
            <a:xfrm>
              <a:off x="5982890" y="2452793"/>
              <a:ext cx="5095369" cy="1188643"/>
              <a:chOff x="5982890" y="2452793"/>
              <a:chExt cx="5095369" cy="1188643"/>
            </a:xfrm>
          </p:grpSpPr>
          <p:pic>
            <p:nvPicPr>
              <p:cNvPr id="10" name="Gráfico 9">
                <a:extLst>
                  <a:ext uri="{FF2B5EF4-FFF2-40B4-BE49-F238E27FC236}">
                    <a16:creationId xmlns:a16="http://schemas.microsoft.com/office/drawing/2014/main" id="{4ABEDFAE-0919-4103-8F51-CAF4481BC33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982890" y="2465301"/>
                <a:ext cx="3245510" cy="1156917"/>
              </a:xfrm>
              <a:prstGeom prst="rect">
                <a:avLst/>
              </a:prstGeom>
            </p:spPr>
          </p:pic>
          <p:pic>
            <p:nvPicPr>
              <p:cNvPr id="12" name="Gráfico 11">
                <a:extLst>
                  <a:ext uri="{FF2B5EF4-FFF2-40B4-BE49-F238E27FC236}">
                    <a16:creationId xmlns:a16="http://schemas.microsoft.com/office/drawing/2014/main" id="{09B1B3A6-7A75-4766-A4F8-2FBCEFCD9B6D}"/>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23893" t="23893" r="26037" b="29682"/>
              <a:stretch/>
            </p:blipFill>
            <p:spPr>
              <a:xfrm>
                <a:off x="9796302" y="2452793"/>
                <a:ext cx="1281957" cy="1188643"/>
              </a:xfrm>
              <a:prstGeom prst="rect">
                <a:avLst/>
              </a:prstGeom>
            </p:spPr>
          </p:pic>
        </p:grpSp>
        <p:pic>
          <p:nvPicPr>
            <p:cNvPr id="13" name="Gráfico 12">
              <a:extLst>
                <a:ext uri="{FF2B5EF4-FFF2-40B4-BE49-F238E27FC236}">
                  <a16:creationId xmlns:a16="http://schemas.microsoft.com/office/drawing/2014/main" id="{7E7A6F34-D273-4165-87C9-E020C3FBBD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987370" y="4192179"/>
              <a:ext cx="1563318" cy="1209359"/>
            </a:xfrm>
            <a:prstGeom prst="rect">
              <a:avLst/>
            </a:prstGeom>
          </p:spPr>
        </p:pic>
        <p:pic>
          <p:nvPicPr>
            <p:cNvPr id="14" name="Gráfico 13">
              <a:extLst>
                <a:ext uri="{FF2B5EF4-FFF2-40B4-BE49-F238E27FC236}">
                  <a16:creationId xmlns:a16="http://schemas.microsoft.com/office/drawing/2014/main" id="{FB081BB4-FA46-4446-AACC-B27056E9B38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150057" y="4171611"/>
              <a:ext cx="928202" cy="1250495"/>
            </a:xfrm>
            <a:prstGeom prst="rect">
              <a:avLst/>
            </a:prstGeom>
          </p:spPr>
        </p:pic>
      </p:grpSp>
      <p:pic>
        <p:nvPicPr>
          <p:cNvPr id="1026" name="Picture 2" descr="https://www.un.org/youthenvoy/wp-content/uploads/2014/09/WHO.jpg">
            <a:extLst>
              <a:ext uri="{FF2B5EF4-FFF2-40B4-BE49-F238E27FC236}">
                <a16:creationId xmlns:a16="http://schemas.microsoft.com/office/drawing/2014/main" id="{FBBE6C32-BAC6-4C9A-8B9C-4D1A6CF4EB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7151" y="3863068"/>
            <a:ext cx="1838680" cy="794136"/>
          </a:xfrm>
          <a:prstGeom prst="rect">
            <a:avLst/>
          </a:prstGeom>
          <a:noFill/>
          <a:extLst>
            <a:ext uri="{909E8E84-426E-40DD-AFC4-6F175D3DCCD1}">
              <a14:hiddenFill xmlns:a14="http://schemas.microsoft.com/office/drawing/2010/main">
                <a:solidFill>
                  <a:srgbClr val="FFFFFF"/>
                </a:solidFill>
              </a14:hiddenFill>
            </a:ext>
          </a:extLst>
        </p:spPr>
      </p:pic>
      <p:pic>
        <p:nvPicPr>
          <p:cNvPr id="15" name="Gráfico 14">
            <a:extLst>
              <a:ext uri="{FF2B5EF4-FFF2-40B4-BE49-F238E27FC236}">
                <a16:creationId xmlns:a16="http://schemas.microsoft.com/office/drawing/2014/main" id="{3A299203-12B5-4765-BCD7-F3D53612EF4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118587" y="873851"/>
            <a:ext cx="1349445" cy="955689"/>
          </a:xfrm>
          <a:prstGeom prst="rect">
            <a:avLst/>
          </a:prstGeom>
        </p:spPr>
      </p:pic>
      <p:pic>
        <p:nvPicPr>
          <p:cNvPr id="16" name="Imagem 15">
            <a:extLst>
              <a:ext uri="{FF2B5EF4-FFF2-40B4-BE49-F238E27FC236}">
                <a16:creationId xmlns:a16="http://schemas.microsoft.com/office/drawing/2014/main" id="{4F77B7DB-A66E-4FA4-85AA-7142C045B4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6491" y="5300941"/>
            <a:ext cx="3526031" cy="724030"/>
          </a:xfrm>
          <a:prstGeom prst="rect">
            <a:avLst/>
          </a:prstGeom>
        </p:spPr>
      </p:pic>
    </p:spTree>
    <p:extLst>
      <p:ext uri="{BB962C8B-B14F-4D97-AF65-F5344CB8AC3E}">
        <p14:creationId xmlns:p14="http://schemas.microsoft.com/office/powerpoint/2010/main" val="44728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484825" y="4796242"/>
            <a:ext cx="11054032" cy="836620"/>
            <a:chOff x="272964" y="4451195"/>
            <a:chExt cx="14072498" cy="1065073"/>
          </a:xfrm>
        </p:grpSpPr>
        <p:grpSp>
          <p:nvGrpSpPr>
            <p:cNvPr id="2" name="Grupo 1"/>
            <p:cNvGrpSpPr/>
            <p:nvPr/>
          </p:nvGrpSpPr>
          <p:grpSpPr>
            <a:xfrm>
              <a:off x="272964" y="4485747"/>
              <a:ext cx="9089697" cy="1030521"/>
              <a:chOff x="272964" y="4433590"/>
              <a:chExt cx="11029977" cy="1250495"/>
            </a:xfrm>
          </p:grpSpPr>
          <p:pic>
            <p:nvPicPr>
              <p:cNvPr id="4" name="Gráfico 3">
                <a:extLst>
                  <a:ext uri="{FF2B5EF4-FFF2-40B4-BE49-F238E27FC236}">
                    <a16:creationId xmlns:a16="http://schemas.microsoft.com/office/drawing/2014/main" id="{D3FD41FF-81DA-4564-AE38-E5E334C644D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72964" y="4480379"/>
                <a:ext cx="3245510" cy="1156917"/>
              </a:xfrm>
              <a:prstGeom prst="rect">
                <a:avLst/>
              </a:prstGeom>
            </p:spPr>
          </p:pic>
          <p:pic>
            <p:nvPicPr>
              <p:cNvPr id="5" name="Gráfico 4">
                <a:extLst>
                  <a:ext uri="{FF2B5EF4-FFF2-40B4-BE49-F238E27FC236}">
                    <a16:creationId xmlns:a16="http://schemas.microsoft.com/office/drawing/2014/main" id="{377E8A1D-E402-475F-9397-5F7D7D90F10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08646" y="4580993"/>
                <a:ext cx="1404037" cy="955689"/>
              </a:xfrm>
              <a:prstGeom prst="rect">
                <a:avLst/>
              </a:prstGeom>
            </p:spPr>
          </p:pic>
          <p:pic>
            <p:nvPicPr>
              <p:cNvPr id="6" name="Gráfico 5">
                <a:extLst>
                  <a:ext uri="{FF2B5EF4-FFF2-40B4-BE49-F238E27FC236}">
                    <a16:creationId xmlns:a16="http://schemas.microsoft.com/office/drawing/2014/main" id="{9D942091-981C-4567-9B91-99C0D67734B7}"/>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l="23893" t="23893" r="26037" b="29682"/>
              <a:stretch/>
            </p:blipFill>
            <p:spPr>
              <a:xfrm>
                <a:off x="4086376" y="4464516"/>
                <a:ext cx="1281957" cy="1188643"/>
              </a:xfrm>
              <a:prstGeom prst="rect">
                <a:avLst/>
              </a:prstGeom>
            </p:spPr>
          </p:pic>
          <p:pic>
            <p:nvPicPr>
              <p:cNvPr id="7" name="Gráfico 6">
                <a:extLst>
                  <a:ext uri="{FF2B5EF4-FFF2-40B4-BE49-F238E27FC236}">
                    <a16:creationId xmlns:a16="http://schemas.microsoft.com/office/drawing/2014/main" id="{3FFA9B17-F774-4512-BE9C-D27A66136E9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212052" y="4454158"/>
                <a:ext cx="1563318" cy="1209359"/>
              </a:xfrm>
              <a:prstGeom prst="rect">
                <a:avLst/>
              </a:prstGeom>
            </p:spPr>
          </p:pic>
          <p:pic>
            <p:nvPicPr>
              <p:cNvPr id="8" name="Gráfico 7">
                <a:extLst>
                  <a:ext uri="{FF2B5EF4-FFF2-40B4-BE49-F238E27FC236}">
                    <a16:creationId xmlns:a16="http://schemas.microsoft.com/office/drawing/2014/main" id="{1C00E44C-1847-49A7-B46B-79C1A30599E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0374739" y="4433590"/>
                <a:ext cx="928202" cy="1250495"/>
              </a:xfrm>
              <a:prstGeom prst="rect">
                <a:avLst/>
              </a:prstGeom>
            </p:spPr>
          </p:pic>
        </p:grpSp>
        <p:pic>
          <p:nvPicPr>
            <p:cNvPr id="12" name="Imagem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56596" y="4451195"/>
              <a:ext cx="4488866" cy="921738"/>
            </a:xfrm>
            <a:prstGeom prst="rect">
              <a:avLst/>
            </a:prstGeom>
          </p:spPr>
        </p:pic>
      </p:grpSp>
      <p:pic>
        <p:nvPicPr>
          <p:cNvPr id="10" name="Gráfico 9">
            <a:extLst>
              <a:ext uri="{FF2B5EF4-FFF2-40B4-BE49-F238E27FC236}">
                <a16:creationId xmlns:a16="http://schemas.microsoft.com/office/drawing/2014/main" id="{14AD932E-8484-4D54-9660-D70DAD99903C}"/>
              </a:ext>
            </a:extLst>
          </p:cNvPr>
          <p:cNvPicPr>
            <a:picLocks noChangeAspect="1"/>
          </p:cNvPicPr>
          <p:nvPr/>
        </p:nvPicPr>
        <p:blipFill rotWithShape="1">
          <a:blip r:embed="rId13">
            <a:extLst>
              <a:ext uri="{96DAC541-7B7A-43D3-8B79-37D633B846F1}">
                <asvg:svgBlip xmlns:asvg="http://schemas.microsoft.com/office/drawing/2016/SVG/main" xmlns="" r:embed="rId14"/>
              </a:ext>
            </a:extLst>
          </a:blip>
          <a:srcRect t="80894"/>
          <a:stretch/>
        </p:blipFill>
        <p:spPr>
          <a:xfrm>
            <a:off x="3519853" y="2107838"/>
            <a:ext cx="3031614" cy="751792"/>
          </a:xfrm>
          <a:prstGeom prst="rect">
            <a:avLst/>
          </a:prstGeom>
        </p:spPr>
      </p:pic>
      <p:sp>
        <p:nvSpPr>
          <p:cNvPr id="3" name="Retângulo 2">
            <a:extLst>
              <a:ext uri="{FF2B5EF4-FFF2-40B4-BE49-F238E27FC236}">
                <a16:creationId xmlns:a16="http://schemas.microsoft.com/office/drawing/2014/main" id="{57C913DE-4912-4E6D-9462-425F1601FD32}"/>
              </a:ext>
            </a:extLst>
          </p:cNvPr>
          <p:cNvSpPr/>
          <p:nvPr/>
        </p:nvSpPr>
        <p:spPr>
          <a:xfrm>
            <a:off x="6948501" y="1713514"/>
            <a:ext cx="70100" cy="1540440"/>
          </a:xfrm>
          <a:prstGeom prst="rect">
            <a:avLst/>
          </a:prstGeom>
          <a:solidFill>
            <a:srgbClr val="2734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5F9749A4-20DC-4D91-9EA8-B09D8619CA6D}"/>
              </a:ext>
            </a:extLst>
          </p:cNvPr>
          <p:cNvSpPr txBox="1"/>
          <p:nvPr/>
        </p:nvSpPr>
        <p:spPr>
          <a:xfrm>
            <a:off x="7411814" y="1668125"/>
            <a:ext cx="3063619" cy="1631216"/>
          </a:xfrm>
          <a:prstGeom prst="rect">
            <a:avLst/>
          </a:prstGeom>
          <a:noFill/>
        </p:spPr>
        <p:txBody>
          <a:bodyPr wrap="square" rtlCol="0">
            <a:spAutoFit/>
          </a:bodyPr>
          <a:lstStyle/>
          <a:p>
            <a:r>
              <a:rPr lang="pt-BR" sz="5000" b="1" dirty="0" err="1">
                <a:solidFill>
                  <a:srgbClr val="27348B"/>
                </a:solidFill>
                <a:latin typeface="Franklin Gothic Demi" panose="020B0703020102020204" pitchFamily="34" charset="0"/>
              </a:rPr>
              <a:t>Thank</a:t>
            </a:r>
            <a:r>
              <a:rPr lang="pt-BR" sz="5000" b="1" dirty="0">
                <a:solidFill>
                  <a:srgbClr val="27348B"/>
                </a:solidFill>
                <a:latin typeface="Franklin Gothic Demi" panose="020B0703020102020204" pitchFamily="34" charset="0"/>
              </a:rPr>
              <a:t> </a:t>
            </a:r>
            <a:r>
              <a:rPr lang="pt-BR" sz="5000" b="1" dirty="0" err="1">
                <a:solidFill>
                  <a:srgbClr val="27348B"/>
                </a:solidFill>
                <a:latin typeface="Franklin Gothic Book" panose="020B0503020102020204" pitchFamily="34" charset="0"/>
              </a:rPr>
              <a:t>You</a:t>
            </a:r>
            <a:r>
              <a:rPr lang="pt-BR" sz="5000" b="1" dirty="0">
                <a:solidFill>
                  <a:srgbClr val="27348B"/>
                </a:solidFill>
                <a:latin typeface="Franklin Gothic Book" panose="020B0503020102020204" pitchFamily="34" charset="0"/>
              </a:rPr>
              <a:t>! </a:t>
            </a:r>
          </a:p>
        </p:txBody>
      </p:sp>
      <p:pic>
        <p:nvPicPr>
          <p:cNvPr id="14" name="Gráfico 13">
            <a:extLst>
              <a:ext uri="{FF2B5EF4-FFF2-40B4-BE49-F238E27FC236}">
                <a16:creationId xmlns:a16="http://schemas.microsoft.com/office/drawing/2014/main" id="{BF73A165-34E3-4FCA-9429-806A49E54DD6}"/>
              </a:ext>
            </a:extLst>
          </p:cNvPr>
          <p:cNvPicPr>
            <a:picLocks noChangeAspect="1"/>
          </p:cNvPicPr>
          <p:nvPr/>
        </p:nvPicPr>
        <p:blipFill rotWithShape="1">
          <a:blip r:embed="rId13">
            <a:extLst>
              <a:ext uri="{96DAC541-7B7A-43D3-8B79-37D633B846F1}">
                <asvg:svgBlip xmlns:asvg="http://schemas.microsoft.com/office/drawing/2016/SVG/main" xmlns="" r:embed="rId14"/>
              </a:ext>
            </a:extLst>
          </a:blip>
          <a:srcRect t="1" b="26199"/>
          <a:stretch/>
        </p:blipFill>
        <p:spPr>
          <a:xfrm>
            <a:off x="1716566" y="1759992"/>
            <a:ext cx="1511140" cy="1447483"/>
          </a:xfrm>
          <a:prstGeom prst="rect">
            <a:avLst/>
          </a:prstGeom>
        </p:spPr>
      </p:pic>
    </p:spTree>
    <p:extLst>
      <p:ext uri="{BB962C8B-B14F-4D97-AF65-F5344CB8AC3E}">
        <p14:creationId xmlns:p14="http://schemas.microsoft.com/office/powerpoint/2010/main" val="32015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27348B"/>
                </a:solidFill>
              </a:rPr>
              <a:t>Conflict of Interest Disclosure</a:t>
            </a:r>
          </a:p>
        </p:txBody>
      </p:sp>
      <p:sp>
        <p:nvSpPr>
          <p:cNvPr id="3" name="Content Placeholder 2"/>
          <p:cNvSpPr>
            <a:spLocks noGrp="1"/>
          </p:cNvSpPr>
          <p:nvPr>
            <p:ph idx="1"/>
          </p:nvPr>
        </p:nvSpPr>
        <p:spPr/>
        <p:txBody>
          <a:bodyPr>
            <a:normAutofit/>
          </a:bodyPr>
          <a:lstStyle/>
          <a:p>
            <a:r>
              <a:rPr lang="pt-BR" sz="2400" dirty="0"/>
              <a:t>I </a:t>
            </a:r>
            <a:r>
              <a:rPr lang="pt-BR" sz="2400" dirty="0" err="1"/>
              <a:t>have</a:t>
            </a:r>
            <a:r>
              <a:rPr lang="pt-BR" sz="2400" dirty="0"/>
              <a:t> no </a:t>
            </a:r>
            <a:r>
              <a:rPr lang="pt-BR" sz="2400" dirty="0" err="1"/>
              <a:t>conflit</a:t>
            </a:r>
            <a:r>
              <a:rPr lang="pt-BR" sz="2400" dirty="0"/>
              <a:t> </a:t>
            </a:r>
            <a:r>
              <a:rPr lang="pt-BR" sz="2400" dirty="0" err="1"/>
              <a:t>of</a:t>
            </a:r>
            <a:r>
              <a:rPr lang="pt-BR" sz="2400" dirty="0"/>
              <a:t> </a:t>
            </a:r>
            <a:r>
              <a:rPr lang="pt-BR" sz="2400" dirty="0" err="1"/>
              <a:t>interest</a:t>
            </a:r>
            <a:r>
              <a:rPr lang="pt-BR" sz="2400" dirty="0"/>
              <a:t> </a:t>
            </a:r>
            <a:r>
              <a:rPr lang="pt-BR" sz="2400" dirty="0" err="1"/>
              <a:t>to</a:t>
            </a:r>
            <a:r>
              <a:rPr lang="pt-BR" sz="2400" dirty="0"/>
              <a:t> </a:t>
            </a:r>
            <a:r>
              <a:rPr lang="pt-BR" sz="2400" dirty="0" err="1"/>
              <a:t>disclose</a:t>
            </a:r>
            <a:r>
              <a:rPr lang="pt-BR" sz="2400" dirty="0"/>
              <a:t>.</a:t>
            </a:r>
            <a:endParaRPr lang="en-US" sz="2400" dirty="0"/>
          </a:p>
        </p:txBody>
      </p:sp>
    </p:spTree>
    <p:extLst>
      <p:ext uri="{BB962C8B-B14F-4D97-AF65-F5344CB8AC3E}">
        <p14:creationId xmlns:p14="http://schemas.microsoft.com/office/powerpoint/2010/main" val="184548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9C251112-8544-4B3F-A55D-704D60478EF6}"/>
              </a:ext>
            </a:extLst>
          </p:cNvPr>
          <p:cNvSpPr txBox="1">
            <a:spLocks/>
          </p:cNvSpPr>
          <p:nvPr/>
        </p:nvSpPr>
        <p:spPr>
          <a:xfrm>
            <a:off x="1184718" y="268457"/>
            <a:ext cx="7422258" cy="6734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2800" b="0" dirty="0">
                <a:solidFill>
                  <a:srgbClr val="27348B"/>
                </a:solidFill>
                <a:latin typeface="Franklin Gothic Demi" panose="020B0703020102020204" pitchFamily="34" charset="0"/>
              </a:rPr>
              <a:t>HIV epidemic in Latin America</a:t>
            </a:r>
            <a:endParaRPr lang="pt-BR" sz="2800" b="0" dirty="0">
              <a:solidFill>
                <a:srgbClr val="27348B"/>
              </a:solidFill>
              <a:latin typeface="Franklin Gothic Demi" panose="020B0703020102020204" pitchFamily="34" charset="0"/>
            </a:endParaRPr>
          </a:p>
        </p:txBody>
      </p:sp>
      <p:grpSp>
        <p:nvGrpSpPr>
          <p:cNvPr id="6" name="Agrupar 5">
            <a:extLst>
              <a:ext uri="{FF2B5EF4-FFF2-40B4-BE49-F238E27FC236}">
                <a16:creationId xmlns:a16="http://schemas.microsoft.com/office/drawing/2014/main" id="{2C4298D6-4A8F-4ACC-87B4-443495FF6651}"/>
              </a:ext>
            </a:extLst>
          </p:cNvPr>
          <p:cNvGrpSpPr/>
          <p:nvPr/>
        </p:nvGrpSpPr>
        <p:grpSpPr>
          <a:xfrm>
            <a:off x="2508495" y="1512171"/>
            <a:ext cx="7623046" cy="3833657"/>
            <a:chOff x="1483104" y="-5401342"/>
            <a:chExt cx="7623046" cy="3833657"/>
          </a:xfrm>
        </p:grpSpPr>
        <p:pic>
          <p:nvPicPr>
            <p:cNvPr id="14" name="Imagem 13">
              <a:extLst>
                <a:ext uri="{FF2B5EF4-FFF2-40B4-BE49-F238E27FC236}">
                  <a16:creationId xmlns:a16="http://schemas.microsoft.com/office/drawing/2014/main" id="{F4059E79-D465-4657-8388-755091DA4B67}"/>
                </a:ext>
              </a:extLst>
            </p:cNvPr>
            <p:cNvPicPr>
              <a:picLocks noChangeAspect="1"/>
            </p:cNvPicPr>
            <p:nvPr/>
          </p:nvPicPr>
          <p:blipFill>
            <a:blip r:embed="rId3"/>
            <a:stretch>
              <a:fillRect/>
            </a:stretch>
          </p:blipFill>
          <p:spPr>
            <a:xfrm>
              <a:off x="1485564" y="-5398881"/>
              <a:ext cx="7620586" cy="3831196"/>
            </a:xfrm>
            <a:prstGeom prst="rect">
              <a:avLst/>
            </a:prstGeom>
          </p:spPr>
        </p:pic>
        <p:pic>
          <p:nvPicPr>
            <p:cNvPr id="8" name="Imagem 7">
              <a:extLst>
                <a:ext uri="{FF2B5EF4-FFF2-40B4-BE49-F238E27FC236}">
                  <a16:creationId xmlns:a16="http://schemas.microsoft.com/office/drawing/2014/main" id="{802E908D-F419-4B6E-A600-8C10F8CC1F4D}"/>
                </a:ext>
              </a:extLst>
            </p:cNvPr>
            <p:cNvPicPr>
              <a:picLocks noChangeAspect="1"/>
            </p:cNvPicPr>
            <p:nvPr/>
          </p:nvPicPr>
          <p:blipFill>
            <a:blip r:embed="rId4"/>
            <a:stretch>
              <a:fillRect/>
            </a:stretch>
          </p:blipFill>
          <p:spPr>
            <a:xfrm>
              <a:off x="1484334" y="-5401341"/>
              <a:ext cx="7620586" cy="3831195"/>
            </a:xfrm>
            <a:prstGeom prst="rect">
              <a:avLst/>
            </a:prstGeom>
          </p:spPr>
        </p:pic>
        <p:pic>
          <p:nvPicPr>
            <p:cNvPr id="17" name="Imagem 16">
              <a:extLst>
                <a:ext uri="{FF2B5EF4-FFF2-40B4-BE49-F238E27FC236}">
                  <a16:creationId xmlns:a16="http://schemas.microsoft.com/office/drawing/2014/main" id="{5BD1F5D8-2D8E-4DEA-9B60-2D490E9E3027}"/>
                </a:ext>
              </a:extLst>
            </p:cNvPr>
            <p:cNvPicPr>
              <a:picLocks noChangeAspect="1"/>
            </p:cNvPicPr>
            <p:nvPr/>
          </p:nvPicPr>
          <p:blipFill>
            <a:blip r:embed="rId5"/>
            <a:stretch>
              <a:fillRect/>
            </a:stretch>
          </p:blipFill>
          <p:spPr>
            <a:xfrm>
              <a:off x="1484334" y="-5398882"/>
              <a:ext cx="7620586" cy="3828736"/>
            </a:xfrm>
            <a:prstGeom prst="rect">
              <a:avLst/>
            </a:prstGeom>
          </p:spPr>
        </p:pic>
        <p:pic>
          <p:nvPicPr>
            <p:cNvPr id="10" name="Imagem 9">
              <a:extLst>
                <a:ext uri="{FF2B5EF4-FFF2-40B4-BE49-F238E27FC236}">
                  <a16:creationId xmlns:a16="http://schemas.microsoft.com/office/drawing/2014/main" id="{99203CB1-4096-45F7-9EDD-1911AB1BF97D}"/>
                </a:ext>
              </a:extLst>
            </p:cNvPr>
            <p:cNvPicPr>
              <a:picLocks noChangeAspect="1"/>
            </p:cNvPicPr>
            <p:nvPr/>
          </p:nvPicPr>
          <p:blipFill>
            <a:blip r:embed="rId6"/>
            <a:stretch>
              <a:fillRect/>
            </a:stretch>
          </p:blipFill>
          <p:spPr>
            <a:xfrm>
              <a:off x="1484334" y="-5398882"/>
              <a:ext cx="7620586" cy="3828736"/>
            </a:xfrm>
            <a:prstGeom prst="rect">
              <a:avLst/>
            </a:prstGeom>
          </p:spPr>
        </p:pic>
        <p:pic>
          <p:nvPicPr>
            <p:cNvPr id="3" name="Imagem 2">
              <a:extLst>
                <a:ext uri="{FF2B5EF4-FFF2-40B4-BE49-F238E27FC236}">
                  <a16:creationId xmlns:a16="http://schemas.microsoft.com/office/drawing/2014/main" id="{2C5A4AA9-AE9B-4132-A072-BE7EFE58F57D}"/>
                </a:ext>
              </a:extLst>
            </p:cNvPr>
            <p:cNvPicPr>
              <a:picLocks noChangeAspect="1"/>
            </p:cNvPicPr>
            <p:nvPr/>
          </p:nvPicPr>
          <p:blipFill>
            <a:blip r:embed="rId7">
              <a:duotone>
                <a:schemeClr val="bg2">
                  <a:shade val="45000"/>
                  <a:satMod val="135000"/>
                </a:schemeClr>
                <a:prstClr val="white"/>
              </a:duotone>
            </a:blip>
            <a:stretch>
              <a:fillRect/>
            </a:stretch>
          </p:blipFill>
          <p:spPr>
            <a:xfrm>
              <a:off x="1483104" y="-5401342"/>
              <a:ext cx="7623046" cy="3831196"/>
            </a:xfrm>
            <a:prstGeom prst="rect">
              <a:avLst/>
            </a:prstGeom>
          </p:spPr>
        </p:pic>
      </p:grpSp>
      <p:sp>
        <p:nvSpPr>
          <p:cNvPr id="13" name="Rectangle 12"/>
          <p:cNvSpPr/>
          <p:nvPr/>
        </p:nvSpPr>
        <p:spPr>
          <a:xfrm>
            <a:off x="472060" y="2243547"/>
            <a:ext cx="1804988" cy="2695575"/>
          </a:xfrm>
          <a:prstGeom prst="rect">
            <a:avLst/>
          </a:prstGeom>
          <a:solidFill>
            <a:srgbClr val="27348B"/>
          </a:solidFill>
          <a:ln w="38100"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pt-BR" dirty="0">
                <a:latin typeface="Arial"/>
                <a:cs typeface="Arial"/>
              </a:rPr>
              <a:t>In 2016,</a:t>
            </a:r>
          </a:p>
          <a:p>
            <a:pPr algn="ctr">
              <a:defRPr/>
            </a:pPr>
            <a:r>
              <a:rPr lang="pt-BR" sz="2700" b="1" dirty="0">
                <a:latin typeface="Arial"/>
                <a:cs typeface="Arial"/>
              </a:rPr>
              <a:t> 860,000 </a:t>
            </a:r>
            <a:r>
              <a:rPr lang="pt-BR" dirty="0" err="1">
                <a:latin typeface="Arial"/>
                <a:cs typeface="Arial"/>
              </a:rPr>
              <a:t>people</a:t>
            </a:r>
            <a:r>
              <a:rPr lang="pt-BR" dirty="0">
                <a:latin typeface="Arial"/>
                <a:cs typeface="Arial"/>
              </a:rPr>
              <a:t> living</a:t>
            </a:r>
            <a:br>
              <a:rPr lang="pt-BR" dirty="0">
                <a:latin typeface="Arial"/>
                <a:cs typeface="Arial"/>
              </a:rPr>
            </a:br>
            <a:r>
              <a:rPr lang="pt-BR" dirty="0">
                <a:latin typeface="Arial"/>
                <a:cs typeface="Arial"/>
              </a:rPr>
              <a:t> </a:t>
            </a:r>
            <a:r>
              <a:rPr lang="pt-BR" dirty="0" err="1">
                <a:latin typeface="Arial"/>
                <a:cs typeface="Arial"/>
              </a:rPr>
              <a:t>with</a:t>
            </a:r>
            <a:r>
              <a:rPr lang="pt-BR" dirty="0">
                <a:latin typeface="Arial"/>
                <a:cs typeface="Arial"/>
              </a:rPr>
              <a:t> HIV.</a:t>
            </a:r>
          </a:p>
          <a:p>
            <a:pPr algn="ctr">
              <a:defRPr/>
            </a:pPr>
            <a:endParaRPr lang="pt-BR" dirty="0">
              <a:latin typeface="Arial"/>
              <a:cs typeface="Arial"/>
            </a:endParaRPr>
          </a:p>
          <a:p>
            <a:pPr algn="ctr">
              <a:defRPr/>
            </a:pPr>
            <a:r>
              <a:rPr lang="pt-BR" sz="2400" b="1" dirty="0">
                <a:latin typeface="Arial"/>
                <a:cs typeface="Arial"/>
              </a:rPr>
              <a:t>48,000 </a:t>
            </a:r>
            <a:br>
              <a:rPr lang="pt-BR" sz="2400" b="1" dirty="0">
                <a:latin typeface="Arial"/>
                <a:cs typeface="Arial"/>
              </a:rPr>
            </a:br>
            <a:r>
              <a:rPr lang="pt-BR" dirty="0">
                <a:latin typeface="Arial"/>
                <a:cs typeface="Arial"/>
              </a:rPr>
              <a:t>new </a:t>
            </a:r>
            <a:r>
              <a:rPr lang="pt-BR" dirty="0" err="1">
                <a:latin typeface="Arial"/>
                <a:cs typeface="Arial"/>
              </a:rPr>
              <a:t>infections</a:t>
            </a:r>
            <a:r>
              <a:rPr lang="pt-BR" dirty="0">
                <a:latin typeface="Arial"/>
                <a:cs typeface="Arial"/>
              </a:rPr>
              <a:t> </a:t>
            </a:r>
            <a:br>
              <a:rPr lang="pt-BR" dirty="0">
                <a:latin typeface="Arial"/>
                <a:cs typeface="Arial"/>
              </a:rPr>
            </a:br>
            <a:r>
              <a:rPr lang="pt-BR" dirty="0">
                <a:latin typeface="Arial"/>
                <a:cs typeface="Arial"/>
              </a:rPr>
              <a:t>per year.</a:t>
            </a:r>
          </a:p>
        </p:txBody>
      </p:sp>
      <p:grpSp>
        <p:nvGrpSpPr>
          <p:cNvPr id="29" name="Agrupar 28">
            <a:extLst>
              <a:ext uri="{FF2B5EF4-FFF2-40B4-BE49-F238E27FC236}">
                <a16:creationId xmlns:a16="http://schemas.microsoft.com/office/drawing/2014/main" id="{C4949BEB-4A16-4837-ADE6-326D661D2C9C}"/>
              </a:ext>
            </a:extLst>
          </p:cNvPr>
          <p:cNvGrpSpPr/>
          <p:nvPr/>
        </p:nvGrpSpPr>
        <p:grpSpPr>
          <a:xfrm>
            <a:off x="10362992" y="2377445"/>
            <a:ext cx="1144905" cy="276225"/>
            <a:chOff x="10362992" y="2377445"/>
            <a:chExt cx="1144905" cy="276225"/>
          </a:xfrm>
        </p:grpSpPr>
        <p:sp>
          <p:nvSpPr>
            <p:cNvPr id="4" name="Retângulo 3">
              <a:extLst>
                <a:ext uri="{FF2B5EF4-FFF2-40B4-BE49-F238E27FC236}">
                  <a16:creationId xmlns:a16="http://schemas.microsoft.com/office/drawing/2014/main" id="{FF5916A2-D10D-41D6-8ADE-B978B8AD9AD5}"/>
                </a:ext>
              </a:extLst>
            </p:cNvPr>
            <p:cNvSpPr/>
            <p:nvPr/>
          </p:nvSpPr>
          <p:spPr>
            <a:xfrm>
              <a:off x="10362992" y="2377445"/>
              <a:ext cx="276225" cy="276225"/>
            </a:xfrm>
            <a:prstGeom prst="rect">
              <a:avLst/>
            </a:prstGeom>
            <a:solidFill>
              <a:srgbClr val="4A13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2" name="Título 3">
              <a:extLst>
                <a:ext uri="{FF2B5EF4-FFF2-40B4-BE49-F238E27FC236}">
                  <a16:creationId xmlns:a16="http://schemas.microsoft.com/office/drawing/2014/main" id="{616EEE20-B3A3-43D3-A6DF-CD0AFA9DD0CC}"/>
                </a:ext>
              </a:extLst>
            </p:cNvPr>
            <p:cNvSpPr txBox="1">
              <a:spLocks/>
            </p:cNvSpPr>
            <p:nvPr/>
          </p:nvSpPr>
          <p:spPr>
            <a:xfrm>
              <a:off x="10639217" y="2437848"/>
              <a:ext cx="868680" cy="1554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1200" dirty="0">
                  <a:solidFill>
                    <a:schemeClr val="tx1"/>
                  </a:solidFill>
                </a:rPr>
                <a:t>6.1M+</a:t>
              </a:r>
              <a:endParaRPr lang="pt-BR" sz="1200" dirty="0">
                <a:solidFill>
                  <a:schemeClr val="tx1"/>
                </a:solidFill>
              </a:endParaRPr>
            </a:p>
          </p:txBody>
        </p:sp>
      </p:grpSp>
      <p:grpSp>
        <p:nvGrpSpPr>
          <p:cNvPr id="30" name="Agrupar 29">
            <a:extLst>
              <a:ext uri="{FF2B5EF4-FFF2-40B4-BE49-F238E27FC236}">
                <a16:creationId xmlns:a16="http://schemas.microsoft.com/office/drawing/2014/main" id="{BBD999C2-663B-4ACA-8878-55DBDD77BFDF}"/>
              </a:ext>
            </a:extLst>
          </p:cNvPr>
          <p:cNvGrpSpPr/>
          <p:nvPr/>
        </p:nvGrpSpPr>
        <p:grpSpPr>
          <a:xfrm>
            <a:off x="10362990" y="2888953"/>
            <a:ext cx="1600259" cy="276225"/>
            <a:chOff x="10362990" y="2888953"/>
            <a:chExt cx="1600259" cy="276225"/>
          </a:xfrm>
        </p:grpSpPr>
        <p:sp>
          <p:nvSpPr>
            <p:cNvPr id="18" name="Retângulo 17">
              <a:extLst>
                <a:ext uri="{FF2B5EF4-FFF2-40B4-BE49-F238E27FC236}">
                  <a16:creationId xmlns:a16="http://schemas.microsoft.com/office/drawing/2014/main" id="{689C8FCC-DAAF-4DFE-8180-982901705EF7}"/>
                </a:ext>
              </a:extLst>
            </p:cNvPr>
            <p:cNvSpPr/>
            <p:nvPr/>
          </p:nvSpPr>
          <p:spPr>
            <a:xfrm>
              <a:off x="10362990" y="2888953"/>
              <a:ext cx="276225" cy="276225"/>
            </a:xfrm>
            <a:prstGeom prst="rect">
              <a:avLst/>
            </a:prstGeom>
            <a:solidFill>
              <a:srgbClr val="820D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3" name="Título 3">
              <a:extLst>
                <a:ext uri="{FF2B5EF4-FFF2-40B4-BE49-F238E27FC236}">
                  <a16:creationId xmlns:a16="http://schemas.microsoft.com/office/drawing/2014/main" id="{BE3B5C69-D19F-49D2-BB0C-AF7634CF2FEA}"/>
                </a:ext>
              </a:extLst>
            </p:cNvPr>
            <p:cNvSpPr txBox="1">
              <a:spLocks/>
            </p:cNvSpPr>
            <p:nvPr/>
          </p:nvSpPr>
          <p:spPr>
            <a:xfrm>
              <a:off x="10639216" y="2940877"/>
              <a:ext cx="1324033" cy="1554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1200" dirty="0">
                  <a:solidFill>
                    <a:schemeClr val="tx1"/>
                  </a:solidFill>
                </a:rPr>
                <a:t>2.1M – 6.1M</a:t>
              </a:r>
              <a:endParaRPr lang="pt-BR" sz="1200" dirty="0">
                <a:solidFill>
                  <a:schemeClr val="tx1"/>
                </a:solidFill>
              </a:endParaRPr>
            </a:p>
          </p:txBody>
        </p:sp>
      </p:grpSp>
      <p:grpSp>
        <p:nvGrpSpPr>
          <p:cNvPr id="31" name="Agrupar 30">
            <a:extLst>
              <a:ext uri="{FF2B5EF4-FFF2-40B4-BE49-F238E27FC236}">
                <a16:creationId xmlns:a16="http://schemas.microsoft.com/office/drawing/2014/main" id="{5626CD88-48D0-4CBC-8352-1270E94E5901}"/>
              </a:ext>
            </a:extLst>
          </p:cNvPr>
          <p:cNvGrpSpPr/>
          <p:nvPr/>
        </p:nvGrpSpPr>
        <p:grpSpPr>
          <a:xfrm>
            <a:off x="10362992" y="3400461"/>
            <a:ext cx="1364037" cy="276225"/>
            <a:chOff x="10362992" y="3400461"/>
            <a:chExt cx="1364037" cy="276225"/>
          </a:xfrm>
        </p:grpSpPr>
        <p:sp>
          <p:nvSpPr>
            <p:cNvPr id="19" name="Retângulo 18">
              <a:extLst>
                <a:ext uri="{FF2B5EF4-FFF2-40B4-BE49-F238E27FC236}">
                  <a16:creationId xmlns:a16="http://schemas.microsoft.com/office/drawing/2014/main" id="{21A00D2F-7AAE-430B-9146-0F363235245B}"/>
                </a:ext>
              </a:extLst>
            </p:cNvPr>
            <p:cNvSpPr/>
            <p:nvPr/>
          </p:nvSpPr>
          <p:spPr>
            <a:xfrm>
              <a:off x="10362992" y="3400461"/>
              <a:ext cx="276225" cy="276225"/>
            </a:xfrm>
            <a:prstGeom prst="rect">
              <a:avLst/>
            </a:prstGeom>
            <a:solidFill>
              <a:srgbClr val="E019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4" name="Título 3">
              <a:extLst>
                <a:ext uri="{FF2B5EF4-FFF2-40B4-BE49-F238E27FC236}">
                  <a16:creationId xmlns:a16="http://schemas.microsoft.com/office/drawing/2014/main" id="{3A1EDEBE-0215-4E5C-B19E-BBD3F8B66E30}"/>
                </a:ext>
              </a:extLst>
            </p:cNvPr>
            <p:cNvSpPr txBox="1">
              <a:spLocks/>
            </p:cNvSpPr>
            <p:nvPr/>
          </p:nvSpPr>
          <p:spPr>
            <a:xfrm>
              <a:off x="10639214" y="3473584"/>
              <a:ext cx="1087815" cy="1344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1200" dirty="0">
                  <a:solidFill>
                    <a:schemeClr val="tx1"/>
                  </a:solidFill>
                </a:rPr>
                <a:t>1.6M – 2.1M</a:t>
              </a:r>
              <a:endParaRPr lang="pt-BR" sz="1200" dirty="0">
                <a:solidFill>
                  <a:schemeClr val="tx1"/>
                </a:solidFill>
              </a:endParaRPr>
            </a:p>
          </p:txBody>
        </p:sp>
      </p:grpSp>
      <p:grpSp>
        <p:nvGrpSpPr>
          <p:cNvPr id="32" name="Agrupar 31">
            <a:extLst>
              <a:ext uri="{FF2B5EF4-FFF2-40B4-BE49-F238E27FC236}">
                <a16:creationId xmlns:a16="http://schemas.microsoft.com/office/drawing/2014/main" id="{9B34B2C1-BCDC-430F-A181-4BCF5A789528}"/>
              </a:ext>
            </a:extLst>
          </p:cNvPr>
          <p:cNvGrpSpPr/>
          <p:nvPr/>
        </p:nvGrpSpPr>
        <p:grpSpPr>
          <a:xfrm>
            <a:off x="10362992" y="3911969"/>
            <a:ext cx="1600257" cy="276225"/>
            <a:chOff x="10362992" y="3911969"/>
            <a:chExt cx="1600257" cy="276225"/>
          </a:xfrm>
        </p:grpSpPr>
        <p:sp>
          <p:nvSpPr>
            <p:cNvPr id="20" name="Retângulo 19">
              <a:extLst>
                <a:ext uri="{FF2B5EF4-FFF2-40B4-BE49-F238E27FC236}">
                  <a16:creationId xmlns:a16="http://schemas.microsoft.com/office/drawing/2014/main" id="{EA0F5259-1E04-4437-A71B-959D9D7339B3}"/>
                </a:ext>
              </a:extLst>
            </p:cNvPr>
            <p:cNvSpPr/>
            <p:nvPr/>
          </p:nvSpPr>
          <p:spPr>
            <a:xfrm>
              <a:off x="10362992" y="3911969"/>
              <a:ext cx="276225" cy="276225"/>
            </a:xfrm>
            <a:prstGeom prst="rect">
              <a:avLst/>
            </a:prstGeom>
            <a:solidFill>
              <a:srgbClr val="F599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Título 3">
              <a:extLst>
                <a:ext uri="{FF2B5EF4-FFF2-40B4-BE49-F238E27FC236}">
                  <a16:creationId xmlns:a16="http://schemas.microsoft.com/office/drawing/2014/main" id="{E609FE3B-20B5-45D2-AD83-987A5638DDC7}"/>
                </a:ext>
              </a:extLst>
            </p:cNvPr>
            <p:cNvSpPr txBox="1">
              <a:spLocks/>
            </p:cNvSpPr>
            <p:nvPr/>
          </p:nvSpPr>
          <p:spPr>
            <a:xfrm>
              <a:off x="10639216" y="3969485"/>
              <a:ext cx="1324033" cy="1554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1200" dirty="0">
                  <a:solidFill>
                    <a:schemeClr val="tx1"/>
                  </a:solidFill>
                </a:rPr>
                <a:t>&lt; 1.6M</a:t>
              </a:r>
              <a:endParaRPr lang="pt-BR" sz="1200" dirty="0">
                <a:solidFill>
                  <a:schemeClr val="tx1"/>
                </a:solidFill>
              </a:endParaRPr>
            </a:p>
          </p:txBody>
        </p:sp>
      </p:grpSp>
      <p:grpSp>
        <p:nvGrpSpPr>
          <p:cNvPr id="33" name="Agrupar 32">
            <a:extLst>
              <a:ext uri="{FF2B5EF4-FFF2-40B4-BE49-F238E27FC236}">
                <a16:creationId xmlns:a16="http://schemas.microsoft.com/office/drawing/2014/main" id="{32C9A627-5444-41C3-A95C-54F43D3F9AC0}"/>
              </a:ext>
            </a:extLst>
          </p:cNvPr>
          <p:cNvGrpSpPr/>
          <p:nvPr/>
        </p:nvGrpSpPr>
        <p:grpSpPr>
          <a:xfrm>
            <a:off x="10362991" y="4423479"/>
            <a:ext cx="1600258" cy="276225"/>
            <a:chOff x="10362991" y="4423479"/>
            <a:chExt cx="1600258" cy="276225"/>
          </a:xfrm>
        </p:grpSpPr>
        <p:sp>
          <p:nvSpPr>
            <p:cNvPr id="21" name="Retângulo 20">
              <a:extLst>
                <a:ext uri="{FF2B5EF4-FFF2-40B4-BE49-F238E27FC236}">
                  <a16:creationId xmlns:a16="http://schemas.microsoft.com/office/drawing/2014/main" id="{37A0FE08-93AD-4422-B12F-A9C98F944732}"/>
                </a:ext>
              </a:extLst>
            </p:cNvPr>
            <p:cNvSpPr/>
            <p:nvPr/>
          </p:nvSpPr>
          <p:spPr>
            <a:xfrm>
              <a:off x="10362991" y="4423479"/>
              <a:ext cx="276225" cy="276225"/>
            </a:xfrm>
            <a:prstGeom prst="rect">
              <a:avLst/>
            </a:prstGeom>
            <a:solidFill>
              <a:srgbClr val="E7E7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6" name="Título 3">
              <a:extLst>
                <a:ext uri="{FF2B5EF4-FFF2-40B4-BE49-F238E27FC236}">
                  <a16:creationId xmlns:a16="http://schemas.microsoft.com/office/drawing/2014/main" id="{3E8C26F9-38DE-422F-AE81-1F47245F9DF0}"/>
                </a:ext>
              </a:extLst>
            </p:cNvPr>
            <p:cNvSpPr txBox="1">
              <a:spLocks/>
            </p:cNvSpPr>
            <p:nvPr/>
          </p:nvSpPr>
          <p:spPr>
            <a:xfrm>
              <a:off x="10639216" y="4483882"/>
              <a:ext cx="1324033" cy="15541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1200" dirty="0">
                  <a:solidFill>
                    <a:schemeClr val="tx1"/>
                  </a:solidFill>
                </a:rPr>
                <a:t>No data</a:t>
              </a:r>
              <a:endParaRPr lang="pt-BR" sz="1200" dirty="0">
                <a:solidFill>
                  <a:schemeClr val="tx1"/>
                </a:solidFill>
              </a:endParaRPr>
            </a:p>
          </p:txBody>
        </p:sp>
      </p:grpSp>
      <p:sp>
        <p:nvSpPr>
          <p:cNvPr id="3077" name="CaixaDeTexto 8"/>
          <p:cNvSpPr txBox="1">
            <a:spLocks noChangeArrowheads="1"/>
          </p:cNvSpPr>
          <p:nvPr/>
        </p:nvSpPr>
        <p:spPr bwMode="auto">
          <a:xfrm flipH="1">
            <a:off x="6782285" y="5597167"/>
            <a:ext cx="5008563" cy="307777"/>
          </a:xfrm>
          <a:prstGeom prst="rect">
            <a:avLst/>
          </a:prstGeom>
          <a:noFill/>
          <a:ln w="9525">
            <a:noFill/>
            <a:miter lim="800000"/>
            <a:headEnd/>
            <a:tailEnd/>
          </a:ln>
        </p:spPr>
        <p:txBody>
          <a:bodyPr>
            <a:spAutoFit/>
          </a:bodyPr>
          <a:lstStyle/>
          <a:p>
            <a:pPr algn="r"/>
            <a:r>
              <a:rPr lang="pt-BR" sz="1400" dirty="0">
                <a:solidFill>
                  <a:srgbClr val="1E344B"/>
                </a:solidFill>
              </a:rPr>
              <a:t>UNAIDS </a:t>
            </a:r>
            <a:r>
              <a:rPr lang="pt-BR" sz="1400" dirty="0" err="1">
                <a:solidFill>
                  <a:srgbClr val="1E344B"/>
                </a:solidFill>
              </a:rPr>
              <a:t>Estimates</a:t>
            </a:r>
            <a:r>
              <a:rPr lang="pt-BR" sz="1400" dirty="0">
                <a:solidFill>
                  <a:srgbClr val="1E344B"/>
                </a:solidFill>
              </a:rPr>
              <a:t> 2017</a:t>
            </a:r>
          </a:p>
        </p:txBody>
      </p:sp>
    </p:spTree>
    <p:extLst>
      <p:ext uri="{BB962C8B-B14F-4D97-AF65-F5344CB8AC3E}">
        <p14:creationId xmlns:p14="http://schemas.microsoft.com/office/powerpoint/2010/main" val="3307003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37247-EBF7-402D-BF05-A891E63E2A91}"/>
              </a:ext>
            </a:extLst>
          </p:cNvPr>
          <p:cNvSpPr>
            <a:spLocks noGrp="1"/>
          </p:cNvSpPr>
          <p:nvPr>
            <p:ph type="title"/>
          </p:nvPr>
        </p:nvSpPr>
        <p:spPr/>
        <p:txBody>
          <a:bodyPr>
            <a:normAutofit fontScale="90000"/>
          </a:bodyPr>
          <a:lstStyle/>
          <a:p>
            <a:r>
              <a:rPr lang="pt-BR" sz="3200" dirty="0" err="1"/>
              <a:t>Prevalence</a:t>
            </a:r>
            <a:r>
              <a:rPr lang="pt-BR" sz="3200" dirty="0"/>
              <a:t> </a:t>
            </a:r>
            <a:r>
              <a:rPr lang="pt-BR" sz="3200" dirty="0" err="1"/>
              <a:t>of</a:t>
            </a:r>
            <a:r>
              <a:rPr lang="pt-BR" sz="3200" dirty="0"/>
              <a:t> HIV </a:t>
            </a:r>
            <a:r>
              <a:rPr lang="pt-BR" sz="3200" dirty="0" err="1"/>
              <a:t>among</a:t>
            </a:r>
            <a:r>
              <a:rPr lang="pt-BR" sz="3200" dirty="0"/>
              <a:t> Key-</a:t>
            </a:r>
            <a:r>
              <a:rPr lang="pt-BR" sz="3200" dirty="0" err="1"/>
              <a:t>Populations</a:t>
            </a:r>
            <a:r>
              <a:rPr lang="pt-BR" sz="3200" dirty="0"/>
              <a:t> in </a:t>
            </a:r>
            <a:r>
              <a:rPr lang="pt-BR" sz="3200" dirty="0" err="1"/>
              <a:t>Latin</a:t>
            </a:r>
            <a:r>
              <a:rPr lang="pt-BR" sz="3200" dirty="0"/>
              <a:t> </a:t>
            </a:r>
            <a:r>
              <a:rPr lang="pt-BR" sz="3200" dirty="0" err="1"/>
              <a:t>America</a:t>
            </a:r>
            <a:endParaRPr lang="pt-BR" sz="3200" dirty="0"/>
          </a:p>
        </p:txBody>
      </p:sp>
      <p:pic>
        <p:nvPicPr>
          <p:cNvPr id="3" name="Picture 2">
            <a:extLst>
              <a:ext uri="{FF2B5EF4-FFF2-40B4-BE49-F238E27FC236}">
                <a16:creationId xmlns:a16="http://schemas.microsoft.com/office/drawing/2014/main" id="{EC570050-898A-47DB-8F64-51285C252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995" y="1222010"/>
            <a:ext cx="6378010" cy="3750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4">
            <a:extLst>
              <a:ext uri="{FF2B5EF4-FFF2-40B4-BE49-F238E27FC236}">
                <a16:creationId xmlns:a16="http://schemas.microsoft.com/office/drawing/2014/main" id="{937AE580-0802-45E7-8BC0-4EAE9A5C3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063" y="5235580"/>
            <a:ext cx="8037584" cy="652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615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aixaDeTexto 100">
            <a:extLst>
              <a:ext uri="{FF2B5EF4-FFF2-40B4-BE49-F238E27FC236}">
                <a16:creationId xmlns:a16="http://schemas.microsoft.com/office/drawing/2014/main" id="{F1EC3E98-4C40-4E74-935C-A21854E9076C}"/>
              </a:ext>
            </a:extLst>
          </p:cNvPr>
          <p:cNvSpPr txBox="1"/>
          <p:nvPr/>
        </p:nvSpPr>
        <p:spPr>
          <a:xfrm>
            <a:off x="8999316" y="5630927"/>
            <a:ext cx="3004540" cy="276999"/>
          </a:xfrm>
          <a:prstGeom prst="rect">
            <a:avLst/>
          </a:prstGeom>
          <a:noFill/>
        </p:spPr>
        <p:txBody>
          <a:bodyPr wrap="none" rtlCol="0">
            <a:spAutoFit/>
          </a:bodyPr>
          <a:lstStyle/>
          <a:p>
            <a:r>
              <a:rPr lang="pt-BR" sz="1200" b="1" i="1" dirty="0" err="1">
                <a:latin typeface="Franklin Gothic Book" panose="020B0503020102020204" pitchFamily="34" charset="0"/>
              </a:rPr>
              <a:t>Source</a:t>
            </a:r>
            <a:r>
              <a:rPr lang="pt-BR" sz="1200" dirty="0">
                <a:latin typeface="Franklin Gothic Book" panose="020B0503020102020204" pitchFamily="34" charset="0"/>
              </a:rPr>
              <a:t>: UNAIDS Spectrum </a:t>
            </a:r>
            <a:r>
              <a:rPr lang="pt-BR" sz="1200" dirty="0" err="1">
                <a:latin typeface="Franklin Gothic Book" panose="020B0503020102020204" pitchFamily="34" charset="0"/>
              </a:rPr>
              <a:t>estimates</a:t>
            </a:r>
            <a:r>
              <a:rPr lang="pt-BR" sz="1200" dirty="0">
                <a:latin typeface="Franklin Gothic Book" panose="020B0503020102020204" pitchFamily="34" charset="0"/>
              </a:rPr>
              <a:t>, 2017.</a:t>
            </a:r>
          </a:p>
        </p:txBody>
      </p:sp>
      <p:grpSp>
        <p:nvGrpSpPr>
          <p:cNvPr id="2" name="Grupo 1"/>
          <p:cNvGrpSpPr/>
          <p:nvPr/>
        </p:nvGrpSpPr>
        <p:grpSpPr>
          <a:xfrm>
            <a:off x="1034823" y="1787899"/>
            <a:ext cx="3718925" cy="3503387"/>
            <a:chOff x="1354203" y="1787899"/>
            <a:chExt cx="3718925" cy="3503387"/>
          </a:xfrm>
        </p:grpSpPr>
        <p:grpSp>
          <p:nvGrpSpPr>
            <p:cNvPr id="56" name="Agrupar 55">
              <a:extLst>
                <a:ext uri="{FF2B5EF4-FFF2-40B4-BE49-F238E27FC236}">
                  <a16:creationId xmlns:a16="http://schemas.microsoft.com/office/drawing/2014/main" id="{700C76C0-4D69-4A8E-8E69-ACCD629E5869}"/>
                </a:ext>
              </a:extLst>
            </p:cNvPr>
            <p:cNvGrpSpPr/>
            <p:nvPr/>
          </p:nvGrpSpPr>
          <p:grpSpPr>
            <a:xfrm>
              <a:off x="2124227" y="2101892"/>
              <a:ext cx="2892639" cy="2715370"/>
              <a:chOff x="2124227" y="2101892"/>
              <a:chExt cx="2892639" cy="2715370"/>
            </a:xfrm>
          </p:grpSpPr>
          <p:grpSp>
            <p:nvGrpSpPr>
              <p:cNvPr id="18" name="Agrupar 17">
                <a:extLst>
                  <a:ext uri="{FF2B5EF4-FFF2-40B4-BE49-F238E27FC236}">
                    <a16:creationId xmlns:a16="http://schemas.microsoft.com/office/drawing/2014/main" id="{C022CFE3-485C-4438-B1B0-3DE606F570C0}"/>
                  </a:ext>
                </a:extLst>
              </p:cNvPr>
              <p:cNvGrpSpPr/>
              <p:nvPr/>
            </p:nvGrpSpPr>
            <p:grpSpPr>
              <a:xfrm>
                <a:off x="2124227" y="2103200"/>
                <a:ext cx="2886323" cy="1080247"/>
                <a:chOff x="2124227" y="4568492"/>
                <a:chExt cx="2886323" cy="1080247"/>
              </a:xfrm>
              <a:effectLst/>
            </p:grpSpPr>
            <p:cxnSp>
              <p:nvCxnSpPr>
                <p:cNvPr id="20" name="Conector reto 19">
                  <a:extLst>
                    <a:ext uri="{FF2B5EF4-FFF2-40B4-BE49-F238E27FC236}">
                      <a16:creationId xmlns:a16="http://schemas.microsoft.com/office/drawing/2014/main" id="{6E1CAA54-4DE1-47F3-9321-8A6A0DCAB83C}"/>
                    </a:ext>
                  </a:extLst>
                </p:cNvPr>
                <p:cNvCxnSpPr/>
                <p:nvPr/>
              </p:nvCxnSpPr>
              <p:spPr>
                <a:xfrm>
                  <a:off x="2124227" y="5648739"/>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1" name="Conector reto 20">
                  <a:extLst>
                    <a:ext uri="{FF2B5EF4-FFF2-40B4-BE49-F238E27FC236}">
                      <a16:creationId xmlns:a16="http://schemas.microsoft.com/office/drawing/2014/main" id="{A366BE65-8F93-4A4D-A3ED-98ACE6C30612}"/>
                    </a:ext>
                  </a:extLst>
                </p:cNvPr>
                <p:cNvCxnSpPr/>
                <p:nvPr/>
              </p:nvCxnSpPr>
              <p:spPr>
                <a:xfrm>
                  <a:off x="2124227" y="5110856"/>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2" name="Conector reto 21">
                  <a:extLst>
                    <a:ext uri="{FF2B5EF4-FFF2-40B4-BE49-F238E27FC236}">
                      <a16:creationId xmlns:a16="http://schemas.microsoft.com/office/drawing/2014/main" id="{F62B72A4-9F64-4A7D-95E3-21C8DC41324D}"/>
                    </a:ext>
                  </a:extLst>
                </p:cNvPr>
                <p:cNvCxnSpPr/>
                <p:nvPr/>
              </p:nvCxnSpPr>
              <p:spPr>
                <a:xfrm>
                  <a:off x="2124227" y="4568492"/>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grpSp>
          <p:grpSp>
            <p:nvGrpSpPr>
              <p:cNvPr id="10" name="Agrupar 9">
                <a:extLst>
                  <a:ext uri="{FF2B5EF4-FFF2-40B4-BE49-F238E27FC236}">
                    <a16:creationId xmlns:a16="http://schemas.microsoft.com/office/drawing/2014/main" id="{4D5BC16D-15B2-41DC-8461-EE40C9DD641C}"/>
                  </a:ext>
                </a:extLst>
              </p:cNvPr>
              <p:cNvGrpSpPr/>
              <p:nvPr/>
            </p:nvGrpSpPr>
            <p:grpSpPr>
              <a:xfrm>
                <a:off x="2124227" y="2101892"/>
                <a:ext cx="2892639" cy="2715370"/>
                <a:chOff x="2124227" y="2942333"/>
                <a:chExt cx="2892639" cy="2715370"/>
              </a:xfrm>
              <a:effectLst/>
            </p:grpSpPr>
            <p:cxnSp>
              <p:nvCxnSpPr>
                <p:cNvPr id="4" name="Conector reto 3">
                  <a:extLst>
                    <a:ext uri="{FF2B5EF4-FFF2-40B4-BE49-F238E27FC236}">
                      <a16:creationId xmlns:a16="http://schemas.microsoft.com/office/drawing/2014/main" id="{48088D2C-E38D-418E-80E1-957AC6114B10}"/>
                    </a:ext>
                  </a:extLst>
                </p:cNvPr>
                <p:cNvCxnSpPr/>
                <p:nvPr/>
              </p:nvCxnSpPr>
              <p:spPr>
                <a:xfrm>
                  <a:off x="2130951" y="2942333"/>
                  <a:ext cx="0" cy="271537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6" name="Conector reto 5">
                  <a:extLst>
                    <a:ext uri="{FF2B5EF4-FFF2-40B4-BE49-F238E27FC236}">
                      <a16:creationId xmlns:a16="http://schemas.microsoft.com/office/drawing/2014/main" id="{D0413F40-B1C8-4CC5-A422-9159B420870B}"/>
                    </a:ext>
                  </a:extLst>
                </p:cNvPr>
                <p:cNvCxnSpPr/>
                <p:nvPr/>
              </p:nvCxnSpPr>
              <p:spPr>
                <a:xfrm>
                  <a:off x="2124227" y="5650980"/>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14" name="Conector reto 13">
                  <a:extLst>
                    <a:ext uri="{FF2B5EF4-FFF2-40B4-BE49-F238E27FC236}">
                      <a16:creationId xmlns:a16="http://schemas.microsoft.com/office/drawing/2014/main" id="{F3442542-15C7-4ED4-BD4C-53F7A9C54815}"/>
                    </a:ext>
                  </a:extLst>
                </p:cNvPr>
                <p:cNvCxnSpPr/>
                <p:nvPr/>
              </p:nvCxnSpPr>
              <p:spPr>
                <a:xfrm>
                  <a:off x="2124227" y="5104133"/>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17" name="Conector reto 16">
                  <a:extLst>
                    <a:ext uri="{FF2B5EF4-FFF2-40B4-BE49-F238E27FC236}">
                      <a16:creationId xmlns:a16="http://schemas.microsoft.com/office/drawing/2014/main" id="{6B82AB07-DF46-4FDE-B10C-88986DBE3109}"/>
                    </a:ext>
                  </a:extLst>
                </p:cNvPr>
                <p:cNvCxnSpPr/>
                <p:nvPr/>
              </p:nvCxnSpPr>
              <p:spPr>
                <a:xfrm>
                  <a:off x="2124227" y="4568492"/>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3" name="Conector reto 22">
                  <a:extLst>
                    <a:ext uri="{FF2B5EF4-FFF2-40B4-BE49-F238E27FC236}">
                      <a16:creationId xmlns:a16="http://schemas.microsoft.com/office/drawing/2014/main" id="{73C3C6E5-9070-47C8-81A5-E2312A6274C3}"/>
                    </a:ext>
                  </a:extLst>
                </p:cNvPr>
                <p:cNvCxnSpPr>
                  <a:cxnSpLocks/>
                </p:cNvCxnSpPr>
                <p:nvPr/>
              </p:nvCxnSpPr>
              <p:spPr>
                <a:xfrm>
                  <a:off x="2543225"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4" name="Conector reto 23">
                  <a:extLst>
                    <a:ext uri="{FF2B5EF4-FFF2-40B4-BE49-F238E27FC236}">
                      <a16:creationId xmlns:a16="http://schemas.microsoft.com/office/drawing/2014/main" id="{C1715FD1-F97F-4A52-A7F3-71BB808133E7}"/>
                    </a:ext>
                  </a:extLst>
                </p:cNvPr>
                <p:cNvCxnSpPr>
                  <a:cxnSpLocks/>
                </p:cNvCxnSpPr>
                <p:nvPr/>
              </p:nvCxnSpPr>
              <p:spPr>
                <a:xfrm>
                  <a:off x="2955499"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5" name="Conector reto 24">
                  <a:extLst>
                    <a:ext uri="{FF2B5EF4-FFF2-40B4-BE49-F238E27FC236}">
                      <a16:creationId xmlns:a16="http://schemas.microsoft.com/office/drawing/2014/main" id="{EF42FFF7-FAF7-442C-B2B5-0131AF3CA690}"/>
                    </a:ext>
                  </a:extLst>
                </p:cNvPr>
                <p:cNvCxnSpPr>
                  <a:cxnSpLocks/>
                </p:cNvCxnSpPr>
                <p:nvPr/>
              </p:nvCxnSpPr>
              <p:spPr>
                <a:xfrm>
                  <a:off x="3367773"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6" name="Conector reto 25">
                  <a:extLst>
                    <a:ext uri="{FF2B5EF4-FFF2-40B4-BE49-F238E27FC236}">
                      <a16:creationId xmlns:a16="http://schemas.microsoft.com/office/drawing/2014/main" id="{61503171-51FD-466D-82EC-103BCB16CEA8}"/>
                    </a:ext>
                  </a:extLst>
                </p:cNvPr>
                <p:cNvCxnSpPr>
                  <a:cxnSpLocks/>
                </p:cNvCxnSpPr>
                <p:nvPr/>
              </p:nvCxnSpPr>
              <p:spPr>
                <a:xfrm>
                  <a:off x="3780047"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7" name="Conector reto 26">
                  <a:extLst>
                    <a:ext uri="{FF2B5EF4-FFF2-40B4-BE49-F238E27FC236}">
                      <a16:creationId xmlns:a16="http://schemas.microsoft.com/office/drawing/2014/main" id="{8A16C90A-6F42-4401-9AEB-9555E2B9053F}"/>
                    </a:ext>
                  </a:extLst>
                </p:cNvPr>
                <p:cNvCxnSpPr>
                  <a:cxnSpLocks/>
                </p:cNvCxnSpPr>
                <p:nvPr/>
              </p:nvCxnSpPr>
              <p:spPr>
                <a:xfrm>
                  <a:off x="4192321"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56DF33C4-082B-4DAE-8650-B7440D62AD19}"/>
                    </a:ext>
                  </a:extLst>
                </p:cNvPr>
                <p:cNvCxnSpPr>
                  <a:cxnSpLocks/>
                </p:cNvCxnSpPr>
                <p:nvPr/>
              </p:nvCxnSpPr>
              <p:spPr>
                <a:xfrm>
                  <a:off x="4604595"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29" name="Conector reto 28">
                  <a:extLst>
                    <a:ext uri="{FF2B5EF4-FFF2-40B4-BE49-F238E27FC236}">
                      <a16:creationId xmlns:a16="http://schemas.microsoft.com/office/drawing/2014/main" id="{9414CEE5-36A1-4A7A-9914-76BEBE13E08A}"/>
                    </a:ext>
                  </a:extLst>
                </p:cNvPr>
                <p:cNvCxnSpPr>
                  <a:cxnSpLocks/>
                </p:cNvCxnSpPr>
                <p:nvPr/>
              </p:nvCxnSpPr>
              <p:spPr>
                <a:xfrm>
                  <a:off x="5016866"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grpSp>
          <p:grpSp>
            <p:nvGrpSpPr>
              <p:cNvPr id="55" name="Agrupar 54">
                <a:extLst>
                  <a:ext uri="{FF2B5EF4-FFF2-40B4-BE49-F238E27FC236}">
                    <a16:creationId xmlns:a16="http://schemas.microsoft.com/office/drawing/2014/main" id="{C40B9428-F155-4D11-8F6F-8A97BB74240E}"/>
                  </a:ext>
                </a:extLst>
              </p:cNvPr>
              <p:cNvGrpSpPr/>
              <p:nvPr/>
            </p:nvGrpSpPr>
            <p:grpSpPr>
              <a:xfrm>
                <a:off x="2290482" y="2488485"/>
                <a:ext cx="2571737" cy="761213"/>
                <a:chOff x="2290482" y="2488485"/>
                <a:chExt cx="2571737" cy="761213"/>
              </a:xfrm>
            </p:grpSpPr>
            <p:sp>
              <p:nvSpPr>
                <p:cNvPr id="44" name="Retângulo 43">
                  <a:extLst>
                    <a:ext uri="{FF2B5EF4-FFF2-40B4-BE49-F238E27FC236}">
                      <a16:creationId xmlns:a16="http://schemas.microsoft.com/office/drawing/2014/main" id="{5703DD2B-6CD5-4D4D-B991-272416BDA698}"/>
                    </a:ext>
                  </a:extLst>
                </p:cNvPr>
                <p:cNvSpPr/>
                <p:nvPr/>
              </p:nvSpPr>
              <p:spPr>
                <a:xfrm>
                  <a:off x="2339278" y="2528046"/>
                  <a:ext cx="2477012" cy="670449"/>
                </a:xfrm>
                <a:custGeom>
                  <a:avLst/>
                  <a:gdLst>
                    <a:gd name="connsiteX0" fmla="*/ 0 w 1901580"/>
                    <a:gd name="connsiteY0" fmla="*/ 0 h 397475"/>
                    <a:gd name="connsiteX1" fmla="*/ 1901580 w 1901580"/>
                    <a:gd name="connsiteY1" fmla="*/ 0 h 397475"/>
                    <a:gd name="connsiteX2" fmla="*/ 1901580 w 1901580"/>
                    <a:gd name="connsiteY2" fmla="*/ 397475 h 397475"/>
                    <a:gd name="connsiteX3" fmla="*/ 0 w 1901580"/>
                    <a:gd name="connsiteY3" fmla="*/ 397475 h 397475"/>
                    <a:gd name="connsiteX4" fmla="*/ 0 w 1901580"/>
                    <a:gd name="connsiteY4" fmla="*/ 0 h 397475"/>
                    <a:gd name="connsiteX0" fmla="*/ 0 w 2105527"/>
                    <a:gd name="connsiteY0" fmla="*/ 0 h 453505"/>
                    <a:gd name="connsiteX1" fmla="*/ 2105527 w 2105527"/>
                    <a:gd name="connsiteY1" fmla="*/ 56030 h 453505"/>
                    <a:gd name="connsiteX2" fmla="*/ 2105527 w 2105527"/>
                    <a:gd name="connsiteY2" fmla="*/ 453505 h 453505"/>
                    <a:gd name="connsiteX3" fmla="*/ 203947 w 2105527"/>
                    <a:gd name="connsiteY3" fmla="*/ 453505 h 453505"/>
                    <a:gd name="connsiteX4" fmla="*/ 0 w 2105527"/>
                    <a:gd name="connsiteY4" fmla="*/ 0 h 453505"/>
                    <a:gd name="connsiteX0" fmla="*/ 0 w 2105527"/>
                    <a:gd name="connsiteY0" fmla="*/ 230840 h 684345"/>
                    <a:gd name="connsiteX1" fmla="*/ 415680 w 2105527"/>
                    <a:gd name="connsiteY1" fmla="*/ 0 h 684345"/>
                    <a:gd name="connsiteX2" fmla="*/ 2105527 w 2105527"/>
                    <a:gd name="connsiteY2" fmla="*/ 684345 h 684345"/>
                    <a:gd name="connsiteX3" fmla="*/ 203947 w 2105527"/>
                    <a:gd name="connsiteY3" fmla="*/ 684345 h 684345"/>
                    <a:gd name="connsiteX4" fmla="*/ 0 w 2105527"/>
                    <a:gd name="connsiteY4" fmla="*/ 230840 h 684345"/>
                    <a:gd name="connsiteX0" fmla="*/ 0 w 2105527"/>
                    <a:gd name="connsiteY0" fmla="*/ 237564 h 691069"/>
                    <a:gd name="connsiteX1" fmla="*/ 411198 w 2105527"/>
                    <a:gd name="connsiteY1" fmla="*/ 0 h 691069"/>
                    <a:gd name="connsiteX2" fmla="*/ 2105527 w 2105527"/>
                    <a:gd name="connsiteY2" fmla="*/ 691069 h 691069"/>
                    <a:gd name="connsiteX3" fmla="*/ 203947 w 2105527"/>
                    <a:gd name="connsiteY3" fmla="*/ 691069 h 691069"/>
                    <a:gd name="connsiteX4" fmla="*/ 0 w 2105527"/>
                    <a:gd name="connsiteY4" fmla="*/ 237564 h 691069"/>
                    <a:gd name="connsiteX0" fmla="*/ 0 w 2105527"/>
                    <a:gd name="connsiteY0" fmla="*/ 237564 h 691069"/>
                    <a:gd name="connsiteX1" fmla="*/ 411198 w 2105527"/>
                    <a:gd name="connsiteY1" fmla="*/ 0 h 691069"/>
                    <a:gd name="connsiteX2" fmla="*/ 1674670 w 2105527"/>
                    <a:gd name="connsiteY2" fmla="*/ 519614 h 691069"/>
                    <a:gd name="connsiteX3" fmla="*/ 2105527 w 2105527"/>
                    <a:gd name="connsiteY3" fmla="*/ 691069 h 691069"/>
                    <a:gd name="connsiteX4" fmla="*/ 203947 w 2105527"/>
                    <a:gd name="connsiteY4" fmla="*/ 691069 h 691069"/>
                    <a:gd name="connsiteX5" fmla="*/ 0 w 2105527"/>
                    <a:gd name="connsiteY5" fmla="*/ 237564 h 691069"/>
                    <a:gd name="connsiteX0" fmla="*/ 0 w 2105527"/>
                    <a:gd name="connsiteY0" fmla="*/ 437367 h 890872"/>
                    <a:gd name="connsiteX1" fmla="*/ 411198 w 2105527"/>
                    <a:gd name="connsiteY1" fmla="*/ 199803 h 890872"/>
                    <a:gd name="connsiteX2" fmla="*/ 820782 w 2105527"/>
                    <a:gd name="connsiteY2" fmla="*/ 0 h 890872"/>
                    <a:gd name="connsiteX3" fmla="*/ 2105527 w 2105527"/>
                    <a:gd name="connsiteY3" fmla="*/ 890872 h 890872"/>
                    <a:gd name="connsiteX4" fmla="*/ 203947 w 2105527"/>
                    <a:gd name="connsiteY4" fmla="*/ 890872 h 890872"/>
                    <a:gd name="connsiteX5" fmla="*/ 0 w 2105527"/>
                    <a:gd name="connsiteY5" fmla="*/ 437367 h 890872"/>
                    <a:gd name="connsiteX0" fmla="*/ 0 w 1238191"/>
                    <a:gd name="connsiteY0" fmla="*/ 566230 h 1019735"/>
                    <a:gd name="connsiteX1" fmla="*/ 411198 w 1238191"/>
                    <a:gd name="connsiteY1" fmla="*/ 328666 h 1019735"/>
                    <a:gd name="connsiteX2" fmla="*/ 820782 w 1238191"/>
                    <a:gd name="connsiteY2" fmla="*/ 128863 h 1019735"/>
                    <a:gd name="connsiteX3" fmla="*/ 1238191 w 1238191"/>
                    <a:gd name="connsiteY3" fmla="*/ 0 h 1019735"/>
                    <a:gd name="connsiteX4" fmla="*/ 203947 w 1238191"/>
                    <a:gd name="connsiteY4" fmla="*/ 1019735 h 1019735"/>
                    <a:gd name="connsiteX5" fmla="*/ 0 w 1238191"/>
                    <a:gd name="connsiteY5" fmla="*/ 566230 h 1019735"/>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0 w 1656229"/>
                    <a:gd name="connsiteY5" fmla="*/ 604330 h 604330"/>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1044899 w 1656229"/>
                    <a:gd name="connsiteY5" fmla="*/ 216269 h 604330"/>
                    <a:gd name="connsiteX6" fmla="*/ 0 w 1656229"/>
                    <a:gd name="connsiteY6" fmla="*/ 604330 h 604330"/>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6229 w 2053428"/>
                    <a:gd name="connsiteY4" fmla="*/ 0 h 604330"/>
                    <a:gd name="connsiteX5" fmla="*/ 2053428 w 2053428"/>
                    <a:gd name="connsiteY5" fmla="*/ 14563 h 604330"/>
                    <a:gd name="connsiteX6" fmla="*/ 0 w 2053428"/>
                    <a:gd name="connsiteY6" fmla="*/ 604330 h 604330"/>
                    <a:gd name="connsiteX0" fmla="*/ 0 w 2053428"/>
                    <a:gd name="connsiteY0" fmla="*/ 589767 h 589767"/>
                    <a:gd name="connsiteX1" fmla="*/ 411198 w 2053428"/>
                    <a:gd name="connsiteY1" fmla="*/ 352203 h 589767"/>
                    <a:gd name="connsiteX2" fmla="*/ 820782 w 2053428"/>
                    <a:gd name="connsiteY2" fmla="*/ 152400 h 589767"/>
                    <a:gd name="connsiteX3" fmla="*/ 1238191 w 2053428"/>
                    <a:gd name="connsiteY3" fmla="*/ 23537 h 589767"/>
                    <a:gd name="connsiteX4" fmla="*/ 1656229 w 2053428"/>
                    <a:gd name="connsiteY4" fmla="*/ 30260 h 589767"/>
                    <a:gd name="connsiteX5" fmla="*/ 2053428 w 2053428"/>
                    <a:gd name="connsiteY5" fmla="*/ 0 h 589767"/>
                    <a:gd name="connsiteX6" fmla="*/ 0 w 2053428"/>
                    <a:gd name="connsiteY6" fmla="*/ 589767 h 589767"/>
                    <a:gd name="connsiteX0" fmla="*/ 0 w 2053428"/>
                    <a:gd name="connsiteY0" fmla="*/ 595365 h 595365"/>
                    <a:gd name="connsiteX1" fmla="*/ 411198 w 2053428"/>
                    <a:gd name="connsiteY1" fmla="*/ 357801 h 595365"/>
                    <a:gd name="connsiteX2" fmla="*/ 820782 w 2053428"/>
                    <a:gd name="connsiteY2" fmla="*/ 157998 h 595365"/>
                    <a:gd name="connsiteX3" fmla="*/ 1238191 w 2053428"/>
                    <a:gd name="connsiteY3" fmla="*/ 29135 h 595365"/>
                    <a:gd name="connsiteX4" fmla="*/ 1656229 w 2053428"/>
                    <a:gd name="connsiteY4" fmla="*/ 0 h 595365"/>
                    <a:gd name="connsiteX5" fmla="*/ 2053428 w 2053428"/>
                    <a:gd name="connsiteY5" fmla="*/ 5598 h 595365"/>
                    <a:gd name="connsiteX6" fmla="*/ 0 w 2053428"/>
                    <a:gd name="connsiteY6" fmla="*/ 595365 h 595365"/>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1746 w 2053428"/>
                    <a:gd name="connsiteY4" fmla="*/ 0 h 604330"/>
                    <a:gd name="connsiteX5" fmla="*/ 2053428 w 2053428"/>
                    <a:gd name="connsiteY5" fmla="*/ 14563 h 604330"/>
                    <a:gd name="connsiteX6" fmla="*/ 0 w 2053428"/>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7840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1452794 w 2051187"/>
                    <a:gd name="connsiteY6" fmla="*/ 180410 h 604330"/>
                    <a:gd name="connsiteX7" fmla="*/ 0 w 2051187"/>
                    <a:gd name="connsiteY7" fmla="*/ 604330 h 604330"/>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0 w 2485976"/>
                    <a:gd name="connsiteY7" fmla="*/ 665967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549598 w 2485976"/>
                    <a:gd name="connsiteY7" fmla="*/ 517713 h 665967"/>
                    <a:gd name="connsiteX8" fmla="*/ 0 w 2485976"/>
                    <a:gd name="connsiteY8" fmla="*/ 665967 h 665967"/>
                    <a:gd name="connsiteX0" fmla="*/ 0 w 2485976"/>
                    <a:gd name="connsiteY0" fmla="*/ 665967 h 896472"/>
                    <a:gd name="connsiteX1" fmla="*/ 411198 w 2485976"/>
                    <a:gd name="connsiteY1" fmla="*/ 428403 h 896472"/>
                    <a:gd name="connsiteX2" fmla="*/ 820782 w 2485976"/>
                    <a:gd name="connsiteY2" fmla="*/ 228600 h 896472"/>
                    <a:gd name="connsiteX3" fmla="*/ 1238191 w 2485976"/>
                    <a:gd name="connsiteY3" fmla="*/ 99737 h 896472"/>
                    <a:gd name="connsiteX4" fmla="*/ 1651746 w 2485976"/>
                    <a:gd name="connsiteY4" fmla="*/ 61637 h 896472"/>
                    <a:gd name="connsiteX5" fmla="*/ 2051187 w 2485976"/>
                    <a:gd name="connsiteY5" fmla="*/ 71718 h 896472"/>
                    <a:gd name="connsiteX6" fmla="*/ 2485976 w 2485976"/>
                    <a:gd name="connsiteY6" fmla="*/ 0 h 896472"/>
                    <a:gd name="connsiteX7" fmla="*/ 1304875 w 2485976"/>
                    <a:gd name="connsiteY7" fmla="*/ 896472 h 896472"/>
                    <a:gd name="connsiteX8" fmla="*/ 549598 w 2485976"/>
                    <a:gd name="connsiteY8" fmla="*/ 517713 h 896472"/>
                    <a:gd name="connsiteX9" fmla="*/ 0 w 2485976"/>
                    <a:gd name="connsiteY9" fmla="*/ 665967 h 896472"/>
                    <a:gd name="connsiteX0" fmla="*/ 1304875 w 2485976"/>
                    <a:gd name="connsiteY0" fmla="*/ 896472 h 987912"/>
                    <a:gd name="connsiteX1" fmla="*/ 549598 w 2485976"/>
                    <a:gd name="connsiteY1" fmla="*/ 517713 h 987912"/>
                    <a:gd name="connsiteX2" fmla="*/ 0 w 2485976"/>
                    <a:gd name="connsiteY2" fmla="*/ 665967 h 987912"/>
                    <a:gd name="connsiteX3" fmla="*/ 411198 w 2485976"/>
                    <a:gd name="connsiteY3" fmla="*/ 428403 h 987912"/>
                    <a:gd name="connsiteX4" fmla="*/ 820782 w 2485976"/>
                    <a:gd name="connsiteY4" fmla="*/ 228600 h 987912"/>
                    <a:gd name="connsiteX5" fmla="*/ 1238191 w 2485976"/>
                    <a:gd name="connsiteY5" fmla="*/ 99737 h 987912"/>
                    <a:gd name="connsiteX6" fmla="*/ 1651746 w 2485976"/>
                    <a:gd name="connsiteY6" fmla="*/ 61637 h 987912"/>
                    <a:gd name="connsiteX7" fmla="*/ 2051187 w 2485976"/>
                    <a:gd name="connsiteY7" fmla="*/ 71718 h 987912"/>
                    <a:gd name="connsiteX8" fmla="*/ 2485976 w 2485976"/>
                    <a:gd name="connsiteY8" fmla="*/ 0 h 987912"/>
                    <a:gd name="connsiteX9" fmla="*/ 1396315 w 2485976"/>
                    <a:gd name="connsiteY9" fmla="*/ 987912 h 987912"/>
                    <a:gd name="connsiteX0" fmla="*/ 1304875 w 2485976"/>
                    <a:gd name="connsiteY0" fmla="*/ 896472 h 896472"/>
                    <a:gd name="connsiteX1" fmla="*/ 549598 w 2485976"/>
                    <a:gd name="connsiteY1" fmla="*/ 517713 h 896472"/>
                    <a:gd name="connsiteX2" fmla="*/ 0 w 2485976"/>
                    <a:gd name="connsiteY2" fmla="*/ 665967 h 896472"/>
                    <a:gd name="connsiteX3" fmla="*/ 411198 w 2485976"/>
                    <a:gd name="connsiteY3" fmla="*/ 428403 h 896472"/>
                    <a:gd name="connsiteX4" fmla="*/ 820782 w 2485976"/>
                    <a:gd name="connsiteY4" fmla="*/ 228600 h 896472"/>
                    <a:gd name="connsiteX5" fmla="*/ 1238191 w 2485976"/>
                    <a:gd name="connsiteY5" fmla="*/ 99737 h 896472"/>
                    <a:gd name="connsiteX6" fmla="*/ 1651746 w 2485976"/>
                    <a:gd name="connsiteY6" fmla="*/ 61637 h 896472"/>
                    <a:gd name="connsiteX7" fmla="*/ 2051187 w 2485976"/>
                    <a:gd name="connsiteY7" fmla="*/ 71718 h 896472"/>
                    <a:gd name="connsiteX8" fmla="*/ 2485976 w 2485976"/>
                    <a:gd name="connsiteY8" fmla="*/ 0 h 896472"/>
                    <a:gd name="connsiteX0" fmla="*/ 549598 w 2485976"/>
                    <a:gd name="connsiteY0" fmla="*/ 517713 h 665967"/>
                    <a:gd name="connsiteX1" fmla="*/ 0 w 2485976"/>
                    <a:gd name="connsiteY1" fmla="*/ 665967 h 665967"/>
                    <a:gd name="connsiteX2" fmla="*/ 411198 w 2485976"/>
                    <a:gd name="connsiteY2" fmla="*/ 428403 h 665967"/>
                    <a:gd name="connsiteX3" fmla="*/ 820782 w 2485976"/>
                    <a:gd name="connsiteY3" fmla="*/ 228600 h 665967"/>
                    <a:gd name="connsiteX4" fmla="*/ 1238191 w 2485976"/>
                    <a:gd name="connsiteY4" fmla="*/ 99737 h 665967"/>
                    <a:gd name="connsiteX5" fmla="*/ 1651746 w 2485976"/>
                    <a:gd name="connsiteY5" fmla="*/ 61637 h 665967"/>
                    <a:gd name="connsiteX6" fmla="*/ 2051187 w 2485976"/>
                    <a:gd name="connsiteY6" fmla="*/ 71718 h 665967"/>
                    <a:gd name="connsiteX7" fmla="*/ 2485976 w 2485976"/>
                    <a:gd name="connsiteY7" fmla="*/ 0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51187 w 2477012"/>
                    <a:gd name="connsiteY5" fmla="*/ 76200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63878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012" h="670449">
                      <a:moveTo>
                        <a:pt x="0" y="670449"/>
                      </a:moveTo>
                      <a:lnTo>
                        <a:pt x="411198" y="432885"/>
                      </a:lnTo>
                      <a:lnTo>
                        <a:pt x="820782" y="233082"/>
                      </a:lnTo>
                      <a:lnTo>
                        <a:pt x="1238191" y="104219"/>
                      </a:lnTo>
                      <a:lnTo>
                        <a:pt x="1642781" y="70601"/>
                      </a:lnTo>
                      <a:lnTo>
                        <a:pt x="2060151" y="82924"/>
                      </a:lnTo>
                      <a:lnTo>
                        <a:pt x="2477012" y="0"/>
                      </a:lnTo>
                    </a:path>
                  </a:pathLst>
                </a:custGeom>
                <a:noFill/>
                <a:ln w="38100">
                  <a:solidFill>
                    <a:srgbClr val="0255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E3A50104-8764-4D78-8A28-AC43DE8FFF2A}"/>
                    </a:ext>
                  </a:extLst>
                </p:cNvPr>
                <p:cNvSpPr/>
                <p:nvPr/>
              </p:nvSpPr>
              <p:spPr>
                <a:xfrm>
                  <a:off x="2290482" y="3155576"/>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EBC4EEDD-73E3-459E-904C-68C4995A0F5C}"/>
                    </a:ext>
                  </a:extLst>
                </p:cNvPr>
                <p:cNvSpPr/>
                <p:nvPr/>
              </p:nvSpPr>
              <p:spPr>
                <a:xfrm>
                  <a:off x="2702301" y="2921715"/>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0DC9C73C-86D0-415F-9652-6807092E49BA}"/>
                    </a:ext>
                  </a:extLst>
                </p:cNvPr>
                <p:cNvSpPr/>
                <p:nvPr/>
              </p:nvSpPr>
              <p:spPr>
                <a:xfrm>
                  <a:off x="3119057" y="2714063"/>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88D0DF23-703A-420B-840F-7EF098C1E035}"/>
                    </a:ext>
                  </a:extLst>
                </p:cNvPr>
                <p:cNvSpPr/>
                <p:nvPr/>
              </p:nvSpPr>
              <p:spPr>
                <a:xfrm>
                  <a:off x="3528172" y="2589540"/>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24CDC2B7-37E3-4014-BDF7-8E7847B9CB3A}"/>
                    </a:ext>
                  </a:extLst>
                </p:cNvPr>
                <p:cNvSpPr/>
                <p:nvPr/>
              </p:nvSpPr>
              <p:spPr>
                <a:xfrm>
                  <a:off x="3938307" y="2553684"/>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5F5553BD-A4E2-4F7F-B225-15973FE0274D}"/>
                    </a:ext>
                  </a:extLst>
                </p:cNvPr>
                <p:cNvSpPr/>
                <p:nvPr/>
              </p:nvSpPr>
              <p:spPr>
                <a:xfrm>
                  <a:off x="4350683" y="2564889"/>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0BEAE79B-F414-46A6-94A2-ACC329FFDC92}"/>
                    </a:ext>
                  </a:extLst>
                </p:cNvPr>
                <p:cNvSpPr/>
                <p:nvPr/>
              </p:nvSpPr>
              <p:spPr>
                <a:xfrm>
                  <a:off x="4768097" y="2488485"/>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54" name="Agrupar 53">
                <a:extLst>
                  <a:ext uri="{FF2B5EF4-FFF2-40B4-BE49-F238E27FC236}">
                    <a16:creationId xmlns:a16="http://schemas.microsoft.com/office/drawing/2014/main" id="{C32EC779-0453-4A84-9A23-DDE859390E9C}"/>
                  </a:ext>
                </a:extLst>
              </p:cNvPr>
              <p:cNvGrpSpPr/>
              <p:nvPr/>
            </p:nvGrpSpPr>
            <p:grpSpPr>
              <a:xfrm>
                <a:off x="2290825" y="3003000"/>
                <a:ext cx="2571394" cy="809591"/>
                <a:chOff x="2290825" y="3003000"/>
                <a:chExt cx="2571394" cy="809591"/>
              </a:xfrm>
            </p:grpSpPr>
            <p:grpSp>
              <p:nvGrpSpPr>
                <p:cNvPr id="53" name="Agrupar 52">
                  <a:extLst>
                    <a:ext uri="{FF2B5EF4-FFF2-40B4-BE49-F238E27FC236}">
                      <a16:creationId xmlns:a16="http://schemas.microsoft.com/office/drawing/2014/main" id="{0C28BB08-B2C1-4595-A562-A7213E0C01F7}"/>
                    </a:ext>
                  </a:extLst>
                </p:cNvPr>
                <p:cNvGrpSpPr/>
                <p:nvPr/>
              </p:nvGrpSpPr>
              <p:grpSpPr>
                <a:xfrm>
                  <a:off x="2339278" y="3003000"/>
                  <a:ext cx="2522941" cy="809591"/>
                  <a:chOff x="2339278" y="3003000"/>
                  <a:chExt cx="2522941" cy="809591"/>
                </a:xfrm>
              </p:grpSpPr>
              <p:sp>
                <p:nvSpPr>
                  <p:cNvPr id="52" name="Retângulo 43">
                    <a:extLst>
                      <a:ext uri="{FF2B5EF4-FFF2-40B4-BE49-F238E27FC236}">
                        <a16:creationId xmlns:a16="http://schemas.microsoft.com/office/drawing/2014/main" id="{62D8FFC1-A87E-45ED-A6D0-B77C710DD687}"/>
                      </a:ext>
                    </a:extLst>
                  </p:cNvPr>
                  <p:cNvSpPr/>
                  <p:nvPr/>
                </p:nvSpPr>
                <p:spPr>
                  <a:xfrm>
                    <a:off x="2339278" y="3045168"/>
                    <a:ext cx="2470288" cy="716840"/>
                  </a:xfrm>
                  <a:custGeom>
                    <a:avLst/>
                    <a:gdLst>
                      <a:gd name="connsiteX0" fmla="*/ 0 w 1901580"/>
                      <a:gd name="connsiteY0" fmla="*/ 0 h 397475"/>
                      <a:gd name="connsiteX1" fmla="*/ 1901580 w 1901580"/>
                      <a:gd name="connsiteY1" fmla="*/ 0 h 397475"/>
                      <a:gd name="connsiteX2" fmla="*/ 1901580 w 1901580"/>
                      <a:gd name="connsiteY2" fmla="*/ 397475 h 397475"/>
                      <a:gd name="connsiteX3" fmla="*/ 0 w 1901580"/>
                      <a:gd name="connsiteY3" fmla="*/ 397475 h 397475"/>
                      <a:gd name="connsiteX4" fmla="*/ 0 w 1901580"/>
                      <a:gd name="connsiteY4" fmla="*/ 0 h 397475"/>
                      <a:gd name="connsiteX0" fmla="*/ 0 w 2105527"/>
                      <a:gd name="connsiteY0" fmla="*/ 0 h 453505"/>
                      <a:gd name="connsiteX1" fmla="*/ 2105527 w 2105527"/>
                      <a:gd name="connsiteY1" fmla="*/ 56030 h 453505"/>
                      <a:gd name="connsiteX2" fmla="*/ 2105527 w 2105527"/>
                      <a:gd name="connsiteY2" fmla="*/ 453505 h 453505"/>
                      <a:gd name="connsiteX3" fmla="*/ 203947 w 2105527"/>
                      <a:gd name="connsiteY3" fmla="*/ 453505 h 453505"/>
                      <a:gd name="connsiteX4" fmla="*/ 0 w 2105527"/>
                      <a:gd name="connsiteY4" fmla="*/ 0 h 453505"/>
                      <a:gd name="connsiteX0" fmla="*/ 0 w 2105527"/>
                      <a:gd name="connsiteY0" fmla="*/ 230840 h 684345"/>
                      <a:gd name="connsiteX1" fmla="*/ 415680 w 2105527"/>
                      <a:gd name="connsiteY1" fmla="*/ 0 h 684345"/>
                      <a:gd name="connsiteX2" fmla="*/ 2105527 w 2105527"/>
                      <a:gd name="connsiteY2" fmla="*/ 684345 h 684345"/>
                      <a:gd name="connsiteX3" fmla="*/ 203947 w 2105527"/>
                      <a:gd name="connsiteY3" fmla="*/ 684345 h 684345"/>
                      <a:gd name="connsiteX4" fmla="*/ 0 w 2105527"/>
                      <a:gd name="connsiteY4" fmla="*/ 230840 h 684345"/>
                      <a:gd name="connsiteX0" fmla="*/ 0 w 2105527"/>
                      <a:gd name="connsiteY0" fmla="*/ 237564 h 691069"/>
                      <a:gd name="connsiteX1" fmla="*/ 411198 w 2105527"/>
                      <a:gd name="connsiteY1" fmla="*/ 0 h 691069"/>
                      <a:gd name="connsiteX2" fmla="*/ 2105527 w 2105527"/>
                      <a:gd name="connsiteY2" fmla="*/ 691069 h 691069"/>
                      <a:gd name="connsiteX3" fmla="*/ 203947 w 2105527"/>
                      <a:gd name="connsiteY3" fmla="*/ 691069 h 691069"/>
                      <a:gd name="connsiteX4" fmla="*/ 0 w 2105527"/>
                      <a:gd name="connsiteY4" fmla="*/ 237564 h 691069"/>
                      <a:gd name="connsiteX0" fmla="*/ 0 w 2105527"/>
                      <a:gd name="connsiteY0" fmla="*/ 237564 h 691069"/>
                      <a:gd name="connsiteX1" fmla="*/ 411198 w 2105527"/>
                      <a:gd name="connsiteY1" fmla="*/ 0 h 691069"/>
                      <a:gd name="connsiteX2" fmla="*/ 1674670 w 2105527"/>
                      <a:gd name="connsiteY2" fmla="*/ 519614 h 691069"/>
                      <a:gd name="connsiteX3" fmla="*/ 2105527 w 2105527"/>
                      <a:gd name="connsiteY3" fmla="*/ 691069 h 691069"/>
                      <a:gd name="connsiteX4" fmla="*/ 203947 w 2105527"/>
                      <a:gd name="connsiteY4" fmla="*/ 691069 h 691069"/>
                      <a:gd name="connsiteX5" fmla="*/ 0 w 2105527"/>
                      <a:gd name="connsiteY5" fmla="*/ 237564 h 691069"/>
                      <a:gd name="connsiteX0" fmla="*/ 0 w 2105527"/>
                      <a:gd name="connsiteY0" fmla="*/ 437367 h 890872"/>
                      <a:gd name="connsiteX1" fmla="*/ 411198 w 2105527"/>
                      <a:gd name="connsiteY1" fmla="*/ 199803 h 890872"/>
                      <a:gd name="connsiteX2" fmla="*/ 820782 w 2105527"/>
                      <a:gd name="connsiteY2" fmla="*/ 0 h 890872"/>
                      <a:gd name="connsiteX3" fmla="*/ 2105527 w 2105527"/>
                      <a:gd name="connsiteY3" fmla="*/ 890872 h 890872"/>
                      <a:gd name="connsiteX4" fmla="*/ 203947 w 2105527"/>
                      <a:gd name="connsiteY4" fmla="*/ 890872 h 890872"/>
                      <a:gd name="connsiteX5" fmla="*/ 0 w 2105527"/>
                      <a:gd name="connsiteY5" fmla="*/ 437367 h 890872"/>
                      <a:gd name="connsiteX0" fmla="*/ 0 w 1238191"/>
                      <a:gd name="connsiteY0" fmla="*/ 566230 h 1019735"/>
                      <a:gd name="connsiteX1" fmla="*/ 411198 w 1238191"/>
                      <a:gd name="connsiteY1" fmla="*/ 328666 h 1019735"/>
                      <a:gd name="connsiteX2" fmla="*/ 820782 w 1238191"/>
                      <a:gd name="connsiteY2" fmla="*/ 128863 h 1019735"/>
                      <a:gd name="connsiteX3" fmla="*/ 1238191 w 1238191"/>
                      <a:gd name="connsiteY3" fmla="*/ 0 h 1019735"/>
                      <a:gd name="connsiteX4" fmla="*/ 203947 w 1238191"/>
                      <a:gd name="connsiteY4" fmla="*/ 1019735 h 1019735"/>
                      <a:gd name="connsiteX5" fmla="*/ 0 w 1238191"/>
                      <a:gd name="connsiteY5" fmla="*/ 566230 h 1019735"/>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0 w 1656229"/>
                      <a:gd name="connsiteY5" fmla="*/ 604330 h 604330"/>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1044899 w 1656229"/>
                      <a:gd name="connsiteY5" fmla="*/ 216269 h 604330"/>
                      <a:gd name="connsiteX6" fmla="*/ 0 w 1656229"/>
                      <a:gd name="connsiteY6" fmla="*/ 604330 h 604330"/>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6229 w 2053428"/>
                      <a:gd name="connsiteY4" fmla="*/ 0 h 604330"/>
                      <a:gd name="connsiteX5" fmla="*/ 2053428 w 2053428"/>
                      <a:gd name="connsiteY5" fmla="*/ 14563 h 604330"/>
                      <a:gd name="connsiteX6" fmla="*/ 0 w 2053428"/>
                      <a:gd name="connsiteY6" fmla="*/ 604330 h 604330"/>
                      <a:gd name="connsiteX0" fmla="*/ 0 w 2053428"/>
                      <a:gd name="connsiteY0" fmla="*/ 589767 h 589767"/>
                      <a:gd name="connsiteX1" fmla="*/ 411198 w 2053428"/>
                      <a:gd name="connsiteY1" fmla="*/ 352203 h 589767"/>
                      <a:gd name="connsiteX2" fmla="*/ 820782 w 2053428"/>
                      <a:gd name="connsiteY2" fmla="*/ 152400 h 589767"/>
                      <a:gd name="connsiteX3" fmla="*/ 1238191 w 2053428"/>
                      <a:gd name="connsiteY3" fmla="*/ 23537 h 589767"/>
                      <a:gd name="connsiteX4" fmla="*/ 1656229 w 2053428"/>
                      <a:gd name="connsiteY4" fmla="*/ 30260 h 589767"/>
                      <a:gd name="connsiteX5" fmla="*/ 2053428 w 2053428"/>
                      <a:gd name="connsiteY5" fmla="*/ 0 h 589767"/>
                      <a:gd name="connsiteX6" fmla="*/ 0 w 2053428"/>
                      <a:gd name="connsiteY6" fmla="*/ 589767 h 589767"/>
                      <a:gd name="connsiteX0" fmla="*/ 0 w 2053428"/>
                      <a:gd name="connsiteY0" fmla="*/ 595365 h 595365"/>
                      <a:gd name="connsiteX1" fmla="*/ 411198 w 2053428"/>
                      <a:gd name="connsiteY1" fmla="*/ 357801 h 595365"/>
                      <a:gd name="connsiteX2" fmla="*/ 820782 w 2053428"/>
                      <a:gd name="connsiteY2" fmla="*/ 157998 h 595365"/>
                      <a:gd name="connsiteX3" fmla="*/ 1238191 w 2053428"/>
                      <a:gd name="connsiteY3" fmla="*/ 29135 h 595365"/>
                      <a:gd name="connsiteX4" fmla="*/ 1656229 w 2053428"/>
                      <a:gd name="connsiteY4" fmla="*/ 0 h 595365"/>
                      <a:gd name="connsiteX5" fmla="*/ 2053428 w 2053428"/>
                      <a:gd name="connsiteY5" fmla="*/ 5598 h 595365"/>
                      <a:gd name="connsiteX6" fmla="*/ 0 w 2053428"/>
                      <a:gd name="connsiteY6" fmla="*/ 595365 h 595365"/>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1746 w 2053428"/>
                      <a:gd name="connsiteY4" fmla="*/ 0 h 604330"/>
                      <a:gd name="connsiteX5" fmla="*/ 2053428 w 2053428"/>
                      <a:gd name="connsiteY5" fmla="*/ 14563 h 604330"/>
                      <a:gd name="connsiteX6" fmla="*/ 0 w 2053428"/>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7840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1452794 w 2051187"/>
                      <a:gd name="connsiteY6" fmla="*/ 180410 h 604330"/>
                      <a:gd name="connsiteX7" fmla="*/ 0 w 2051187"/>
                      <a:gd name="connsiteY7" fmla="*/ 604330 h 604330"/>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0 w 2485976"/>
                      <a:gd name="connsiteY7" fmla="*/ 665967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549598 w 2485976"/>
                      <a:gd name="connsiteY7" fmla="*/ 517713 h 665967"/>
                      <a:gd name="connsiteX8" fmla="*/ 0 w 2485976"/>
                      <a:gd name="connsiteY8" fmla="*/ 665967 h 665967"/>
                      <a:gd name="connsiteX0" fmla="*/ 0 w 2485976"/>
                      <a:gd name="connsiteY0" fmla="*/ 665967 h 896472"/>
                      <a:gd name="connsiteX1" fmla="*/ 411198 w 2485976"/>
                      <a:gd name="connsiteY1" fmla="*/ 428403 h 896472"/>
                      <a:gd name="connsiteX2" fmla="*/ 820782 w 2485976"/>
                      <a:gd name="connsiteY2" fmla="*/ 228600 h 896472"/>
                      <a:gd name="connsiteX3" fmla="*/ 1238191 w 2485976"/>
                      <a:gd name="connsiteY3" fmla="*/ 99737 h 896472"/>
                      <a:gd name="connsiteX4" fmla="*/ 1651746 w 2485976"/>
                      <a:gd name="connsiteY4" fmla="*/ 61637 h 896472"/>
                      <a:gd name="connsiteX5" fmla="*/ 2051187 w 2485976"/>
                      <a:gd name="connsiteY5" fmla="*/ 71718 h 896472"/>
                      <a:gd name="connsiteX6" fmla="*/ 2485976 w 2485976"/>
                      <a:gd name="connsiteY6" fmla="*/ 0 h 896472"/>
                      <a:gd name="connsiteX7" fmla="*/ 1304875 w 2485976"/>
                      <a:gd name="connsiteY7" fmla="*/ 896472 h 896472"/>
                      <a:gd name="connsiteX8" fmla="*/ 549598 w 2485976"/>
                      <a:gd name="connsiteY8" fmla="*/ 517713 h 896472"/>
                      <a:gd name="connsiteX9" fmla="*/ 0 w 2485976"/>
                      <a:gd name="connsiteY9" fmla="*/ 665967 h 896472"/>
                      <a:gd name="connsiteX0" fmla="*/ 1304875 w 2485976"/>
                      <a:gd name="connsiteY0" fmla="*/ 896472 h 987912"/>
                      <a:gd name="connsiteX1" fmla="*/ 549598 w 2485976"/>
                      <a:gd name="connsiteY1" fmla="*/ 517713 h 987912"/>
                      <a:gd name="connsiteX2" fmla="*/ 0 w 2485976"/>
                      <a:gd name="connsiteY2" fmla="*/ 665967 h 987912"/>
                      <a:gd name="connsiteX3" fmla="*/ 411198 w 2485976"/>
                      <a:gd name="connsiteY3" fmla="*/ 428403 h 987912"/>
                      <a:gd name="connsiteX4" fmla="*/ 820782 w 2485976"/>
                      <a:gd name="connsiteY4" fmla="*/ 228600 h 987912"/>
                      <a:gd name="connsiteX5" fmla="*/ 1238191 w 2485976"/>
                      <a:gd name="connsiteY5" fmla="*/ 99737 h 987912"/>
                      <a:gd name="connsiteX6" fmla="*/ 1651746 w 2485976"/>
                      <a:gd name="connsiteY6" fmla="*/ 61637 h 987912"/>
                      <a:gd name="connsiteX7" fmla="*/ 2051187 w 2485976"/>
                      <a:gd name="connsiteY7" fmla="*/ 71718 h 987912"/>
                      <a:gd name="connsiteX8" fmla="*/ 2485976 w 2485976"/>
                      <a:gd name="connsiteY8" fmla="*/ 0 h 987912"/>
                      <a:gd name="connsiteX9" fmla="*/ 1396315 w 2485976"/>
                      <a:gd name="connsiteY9" fmla="*/ 987912 h 987912"/>
                      <a:gd name="connsiteX0" fmla="*/ 1304875 w 2485976"/>
                      <a:gd name="connsiteY0" fmla="*/ 896472 h 896472"/>
                      <a:gd name="connsiteX1" fmla="*/ 549598 w 2485976"/>
                      <a:gd name="connsiteY1" fmla="*/ 517713 h 896472"/>
                      <a:gd name="connsiteX2" fmla="*/ 0 w 2485976"/>
                      <a:gd name="connsiteY2" fmla="*/ 665967 h 896472"/>
                      <a:gd name="connsiteX3" fmla="*/ 411198 w 2485976"/>
                      <a:gd name="connsiteY3" fmla="*/ 428403 h 896472"/>
                      <a:gd name="connsiteX4" fmla="*/ 820782 w 2485976"/>
                      <a:gd name="connsiteY4" fmla="*/ 228600 h 896472"/>
                      <a:gd name="connsiteX5" fmla="*/ 1238191 w 2485976"/>
                      <a:gd name="connsiteY5" fmla="*/ 99737 h 896472"/>
                      <a:gd name="connsiteX6" fmla="*/ 1651746 w 2485976"/>
                      <a:gd name="connsiteY6" fmla="*/ 61637 h 896472"/>
                      <a:gd name="connsiteX7" fmla="*/ 2051187 w 2485976"/>
                      <a:gd name="connsiteY7" fmla="*/ 71718 h 896472"/>
                      <a:gd name="connsiteX8" fmla="*/ 2485976 w 2485976"/>
                      <a:gd name="connsiteY8" fmla="*/ 0 h 896472"/>
                      <a:gd name="connsiteX0" fmla="*/ 549598 w 2485976"/>
                      <a:gd name="connsiteY0" fmla="*/ 517713 h 665967"/>
                      <a:gd name="connsiteX1" fmla="*/ 0 w 2485976"/>
                      <a:gd name="connsiteY1" fmla="*/ 665967 h 665967"/>
                      <a:gd name="connsiteX2" fmla="*/ 411198 w 2485976"/>
                      <a:gd name="connsiteY2" fmla="*/ 428403 h 665967"/>
                      <a:gd name="connsiteX3" fmla="*/ 820782 w 2485976"/>
                      <a:gd name="connsiteY3" fmla="*/ 228600 h 665967"/>
                      <a:gd name="connsiteX4" fmla="*/ 1238191 w 2485976"/>
                      <a:gd name="connsiteY4" fmla="*/ 99737 h 665967"/>
                      <a:gd name="connsiteX5" fmla="*/ 1651746 w 2485976"/>
                      <a:gd name="connsiteY5" fmla="*/ 61637 h 665967"/>
                      <a:gd name="connsiteX6" fmla="*/ 2051187 w 2485976"/>
                      <a:gd name="connsiteY6" fmla="*/ 71718 h 665967"/>
                      <a:gd name="connsiteX7" fmla="*/ 2485976 w 2485976"/>
                      <a:gd name="connsiteY7" fmla="*/ 0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51187 w 2477012"/>
                      <a:gd name="connsiteY5" fmla="*/ 76200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63878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5680 w 2477012"/>
                      <a:gd name="connsiteY1" fmla="*/ 650279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5680 w 2477012"/>
                      <a:gd name="connsiteY1" fmla="*/ 650279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650279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7921 w 2477012"/>
                      <a:gd name="connsiteY1" fmla="*/ 657002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7921 w 2477012"/>
                      <a:gd name="connsiteY1" fmla="*/ 650278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717176"/>
                      <a:gd name="connsiteX1" fmla="*/ 417921 w 2477012"/>
                      <a:gd name="connsiteY1" fmla="*/ 650278 h 717176"/>
                      <a:gd name="connsiteX2" fmla="*/ 827505 w 2477012"/>
                      <a:gd name="connsiteY2" fmla="*/ 717176 h 717176"/>
                      <a:gd name="connsiteX3" fmla="*/ 1238191 w 2477012"/>
                      <a:gd name="connsiteY3" fmla="*/ 104219 h 717176"/>
                      <a:gd name="connsiteX4" fmla="*/ 1642781 w 2477012"/>
                      <a:gd name="connsiteY4" fmla="*/ 70601 h 717176"/>
                      <a:gd name="connsiteX5" fmla="*/ 2060151 w 2477012"/>
                      <a:gd name="connsiteY5" fmla="*/ 82924 h 717176"/>
                      <a:gd name="connsiteX6" fmla="*/ 2477012 w 2477012"/>
                      <a:gd name="connsiteY6" fmla="*/ 0 h 717176"/>
                      <a:gd name="connsiteX0" fmla="*/ 0 w 2477012"/>
                      <a:gd name="connsiteY0" fmla="*/ 670449 h 848289"/>
                      <a:gd name="connsiteX1" fmla="*/ 417921 w 2477012"/>
                      <a:gd name="connsiteY1" fmla="*/ 650278 h 848289"/>
                      <a:gd name="connsiteX2" fmla="*/ 827505 w 2477012"/>
                      <a:gd name="connsiteY2" fmla="*/ 717176 h 848289"/>
                      <a:gd name="connsiteX3" fmla="*/ 1235950 w 2477012"/>
                      <a:gd name="connsiteY3" fmla="*/ 848289 h 848289"/>
                      <a:gd name="connsiteX4" fmla="*/ 1642781 w 2477012"/>
                      <a:gd name="connsiteY4" fmla="*/ 70601 h 848289"/>
                      <a:gd name="connsiteX5" fmla="*/ 2060151 w 2477012"/>
                      <a:gd name="connsiteY5" fmla="*/ 82924 h 848289"/>
                      <a:gd name="connsiteX6" fmla="*/ 2477012 w 2477012"/>
                      <a:gd name="connsiteY6" fmla="*/ 0 h 848289"/>
                      <a:gd name="connsiteX0" fmla="*/ 0 w 2477012"/>
                      <a:gd name="connsiteY0" fmla="*/ 670449 h 1061201"/>
                      <a:gd name="connsiteX1" fmla="*/ 417921 w 2477012"/>
                      <a:gd name="connsiteY1" fmla="*/ 650278 h 1061201"/>
                      <a:gd name="connsiteX2" fmla="*/ 827505 w 2477012"/>
                      <a:gd name="connsiteY2" fmla="*/ 717176 h 1061201"/>
                      <a:gd name="connsiteX3" fmla="*/ 1235950 w 2477012"/>
                      <a:gd name="connsiteY3" fmla="*/ 848289 h 1061201"/>
                      <a:gd name="connsiteX4" fmla="*/ 1651746 w 2477012"/>
                      <a:gd name="connsiteY4" fmla="*/ 1061201 h 1061201"/>
                      <a:gd name="connsiteX5" fmla="*/ 2060151 w 2477012"/>
                      <a:gd name="connsiteY5" fmla="*/ 82924 h 1061201"/>
                      <a:gd name="connsiteX6" fmla="*/ 2477012 w 2477012"/>
                      <a:gd name="connsiteY6" fmla="*/ 0 h 1061201"/>
                      <a:gd name="connsiteX0" fmla="*/ 0 w 2477012"/>
                      <a:gd name="connsiteY0" fmla="*/ 670449 h 1230406"/>
                      <a:gd name="connsiteX1" fmla="*/ 417921 w 2477012"/>
                      <a:gd name="connsiteY1" fmla="*/ 650278 h 1230406"/>
                      <a:gd name="connsiteX2" fmla="*/ 827505 w 2477012"/>
                      <a:gd name="connsiteY2" fmla="*/ 717176 h 1230406"/>
                      <a:gd name="connsiteX3" fmla="*/ 1235950 w 2477012"/>
                      <a:gd name="connsiteY3" fmla="*/ 848289 h 1230406"/>
                      <a:gd name="connsiteX4" fmla="*/ 1651746 w 2477012"/>
                      <a:gd name="connsiteY4" fmla="*/ 1061201 h 1230406"/>
                      <a:gd name="connsiteX5" fmla="*/ 2062392 w 2477012"/>
                      <a:gd name="connsiteY5" fmla="*/ 1230406 h 1230406"/>
                      <a:gd name="connsiteX6" fmla="*/ 2477012 w 2477012"/>
                      <a:gd name="connsiteY6" fmla="*/ 0 h 1230406"/>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62392 w 2470288"/>
                      <a:gd name="connsiteY5" fmla="*/ 580128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7910 w 2470288"/>
                      <a:gd name="connsiteY5" fmla="*/ 566681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3427 w 2470288"/>
                      <a:gd name="connsiteY5" fmla="*/ 575646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3427 w 2470288"/>
                      <a:gd name="connsiteY5" fmla="*/ 562199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3427 w 2470288"/>
                      <a:gd name="connsiteY5" fmla="*/ 575646 h 716840"/>
                      <a:gd name="connsiteX6" fmla="*/ 2470288 w 2470288"/>
                      <a:gd name="connsiteY6" fmla="*/ 716840 h 7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288" h="716840">
                        <a:moveTo>
                          <a:pt x="0" y="20171"/>
                        </a:moveTo>
                        <a:lnTo>
                          <a:pt x="417921" y="0"/>
                        </a:lnTo>
                        <a:lnTo>
                          <a:pt x="827505" y="66898"/>
                        </a:lnTo>
                        <a:lnTo>
                          <a:pt x="1235950" y="198011"/>
                        </a:lnTo>
                        <a:lnTo>
                          <a:pt x="1651746" y="410923"/>
                        </a:lnTo>
                        <a:lnTo>
                          <a:pt x="2053427" y="575646"/>
                        </a:lnTo>
                        <a:lnTo>
                          <a:pt x="2470288" y="716840"/>
                        </a:lnTo>
                      </a:path>
                    </a:pathLst>
                  </a:custGeom>
                  <a:noFill/>
                  <a:ln w="38100">
                    <a:solidFill>
                      <a:srgbClr val="7122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6" name="Elipse 45">
                    <a:extLst>
                      <a:ext uri="{FF2B5EF4-FFF2-40B4-BE49-F238E27FC236}">
                        <a16:creationId xmlns:a16="http://schemas.microsoft.com/office/drawing/2014/main" id="{A5618CE9-80F6-4C65-BA6B-4169805006ED}"/>
                      </a:ext>
                    </a:extLst>
                  </p:cNvPr>
                  <p:cNvSpPr/>
                  <p:nvPr/>
                </p:nvSpPr>
                <p:spPr>
                  <a:xfrm flipH="1">
                    <a:off x="2707168" y="3003000"/>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7" name="Elipse 46">
                    <a:extLst>
                      <a:ext uri="{FF2B5EF4-FFF2-40B4-BE49-F238E27FC236}">
                        <a16:creationId xmlns:a16="http://schemas.microsoft.com/office/drawing/2014/main" id="{F4E94865-3DF4-4A98-B34C-2CA9F1473CB9}"/>
                      </a:ext>
                    </a:extLst>
                  </p:cNvPr>
                  <p:cNvSpPr/>
                  <p:nvPr/>
                </p:nvSpPr>
                <p:spPr>
                  <a:xfrm flipH="1">
                    <a:off x="3117711" y="3063039"/>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8" name="Elipse 47">
                    <a:extLst>
                      <a:ext uri="{FF2B5EF4-FFF2-40B4-BE49-F238E27FC236}">
                        <a16:creationId xmlns:a16="http://schemas.microsoft.com/office/drawing/2014/main" id="{3DAC78D2-E695-496D-B7CF-9DAC39D47EAD}"/>
                      </a:ext>
                    </a:extLst>
                  </p:cNvPr>
                  <p:cNvSpPr/>
                  <p:nvPr/>
                </p:nvSpPr>
                <p:spPr>
                  <a:xfrm flipH="1">
                    <a:off x="3523846" y="3198495"/>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9" name="Elipse 48">
                    <a:extLst>
                      <a:ext uri="{FF2B5EF4-FFF2-40B4-BE49-F238E27FC236}">
                        <a16:creationId xmlns:a16="http://schemas.microsoft.com/office/drawing/2014/main" id="{D6821D01-9001-47C1-A36E-23AF9611DE03}"/>
                      </a:ext>
                    </a:extLst>
                  </p:cNvPr>
                  <p:cNvSpPr/>
                  <p:nvPr/>
                </p:nvSpPr>
                <p:spPr>
                  <a:xfrm flipH="1">
                    <a:off x="3941105" y="3411170"/>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0" name="Elipse 49">
                    <a:extLst>
                      <a:ext uri="{FF2B5EF4-FFF2-40B4-BE49-F238E27FC236}">
                        <a16:creationId xmlns:a16="http://schemas.microsoft.com/office/drawing/2014/main" id="{66F9FFFD-63EB-4B0F-ACE0-BAC5D3A77B8B}"/>
                      </a:ext>
                    </a:extLst>
                  </p:cNvPr>
                  <p:cNvSpPr/>
                  <p:nvPr/>
                </p:nvSpPr>
                <p:spPr>
                  <a:xfrm flipH="1">
                    <a:off x="4350683" y="3577776"/>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1" name="Elipse 50">
                    <a:extLst>
                      <a:ext uri="{FF2B5EF4-FFF2-40B4-BE49-F238E27FC236}">
                        <a16:creationId xmlns:a16="http://schemas.microsoft.com/office/drawing/2014/main" id="{F91B0C44-0520-4A3F-9340-07439EFF4038}"/>
                      </a:ext>
                    </a:extLst>
                  </p:cNvPr>
                  <p:cNvSpPr/>
                  <p:nvPr/>
                </p:nvSpPr>
                <p:spPr>
                  <a:xfrm flipH="1">
                    <a:off x="4765405" y="3715777"/>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45" name="Elipse 44">
                  <a:extLst>
                    <a:ext uri="{FF2B5EF4-FFF2-40B4-BE49-F238E27FC236}">
                      <a16:creationId xmlns:a16="http://schemas.microsoft.com/office/drawing/2014/main" id="{7366837B-2169-4AA7-81B3-797AF4A391B2}"/>
                    </a:ext>
                  </a:extLst>
                </p:cNvPr>
                <p:cNvSpPr/>
                <p:nvPr/>
              </p:nvSpPr>
              <p:spPr>
                <a:xfrm flipH="1">
                  <a:off x="2290825" y="3020662"/>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sp>
          <p:nvSpPr>
            <p:cNvPr id="57" name="CaixaDeTexto 56">
              <a:extLst>
                <a:ext uri="{FF2B5EF4-FFF2-40B4-BE49-F238E27FC236}">
                  <a16:creationId xmlns:a16="http://schemas.microsoft.com/office/drawing/2014/main" id="{BADE1207-A79C-46C7-A41B-9F8BEF230A87}"/>
                </a:ext>
              </a:extLst>
            </p:cNvPr>
            <p:cNvSpPr txBox="1"/>
            <p:nvPr/>
          </p:nvSpPr>
          <p:spPr>
            <a:xfrm>
              <a:off x="3245213" y="1787899"/>
              <a:ext cx="962123" cy="307777"/>
            </a:xfrm>
            <a:prstGeom prst="rect">
              <a:avLst/>
            </a:prstGeom>
            <a:noFill/>
          </p:spPr>
          <p:txBody>
            <a:bodyPr wrap="none" rtlCol="0">
              <a:spAutoFit/>
            </a:bodyPr>
            <a:lstStyle/>
            <a:p>
              <a:r>
                <a:rPr lang="pt-BR" sz="1400" b="1" dirty="0" err="1">
                  <a:latin typeface="Franklin Gothic Book" panose="020B0503020102020204" pitchFamily="34" charset="0"/>
                </a:rPr>
                <a:t>Caribbean</a:t>
              </a:r>
              <a:endParaRPr lang="pt-BR" sz="1400" b="1" dirty="0">
                <a:latin typeface="Franklin Gothic Book" panose="020B0503020102020204" pitchFamily="34" charset="0"/>
              </a:endParaRPr>
            </a:p>
          </p:txBody>
        </p:sp>
        <p:sp>
          <p:nvSpPr>
            <p:cNvPr id="59" name="CaixaDeTexto 58">
              <a:extLst>
                <a:ext uri="{FF2B5EF4-FFF2-40B4-BE49-F238E27FC236}">
                  <a16:creationId xmlns:a16="http://schemas.microsoft.com/office/drawing/2014/main" id="{4D1C0AB2-0237-46C1-AD06-7C33E1010652}"/>
                </a:ext>
              </a:extLst>
            </p:cNvPr>
            <p:cNvSpPr txBox="1"/>
            <p:nvPr/>
          </p:nvSpPr>
          <p:spPr>
            <a:xfrm rot="16200000">
              <a:off x="699794" y="3297138"/>
              <a:ext cx="1616596" cy="307777"/>
            </a:xfrm>
            <a:prstGeom prst="rect">
              <a:avLst/>
            </a:prstGeom>
            <a:noFill/>
          </p:spPr>
          <p:txBody>
            <a:bodyPr wrap="none" rtlCol="0">
              <a:spAutoFit/>
            </a:bodyPr>
            <a:lstStyle/>
            <a:p>
              <a:r>
                <a:rPr lang="pt-BR" sz="1400" b="1" dirty="0">
                  <a:latin typeface="Franklin Gothic Book" panose="020B0503020102020204" pitchFamily="34" charset="0"/>
                </a:rPr>
                <a:t># </a:t>
              </a:r>
              <a:r>
                <a:rPr lang="pt-BR" sz="1400" b="1" dirty="0" err="1">
                  <a:latin typeface="Franklin Gothic Book" panose="020B0503020102020204" pitchFamily="34" charset="0"/>
                </a:rPr>
                <a:t>of</a:t>
              </a:r>
              <a:r>
                <a:rPr lang="pt-BR" sz="1400" b="1" dirty="0">
                  <a:latin typeface="Franklin Gothic Book" panose="020B0503020102020204" pitchFamily="34" charset="0"/>
                </a:rPr>
                <a:t> new </a:t>
              </a:r>
              <a:r>
                <a:rPr lang="pt-BR" sz="1400" b="1" dirty="0" err="1">
                  <a:latin typeface="Franklin Gothic Book" panose="020B0503020102020204" pitchFamily="34" charset="0"/>
                </a:rPr>
                <a:t>infections</a:t>
              </a:r>
              <a:endParaRPr lang="pt-BR" sz="1400" b="1" dirty="0">
                <a:latin typeface="Franklin Gothic Book" panose="020B0503020102020204" pitchFamily="34" charset="0"/>
              </a:endParaRPr>
            </a:p>
          </p:txBody>
        </p:sp>
        <p:sp>
          <p:nvSpPr>
            <p:cNvPr id="61" name="CaixaDeTexto 60">
              <a:extLst>
                <a:ext uri="{FF2B5EF4-FFF2-40B4-BE49-F238E27FC236}">
                  <a16:creationId xmlns:a16="http://schemas.microsoft.com/office/drawing/2014/main" id="{329A58BF-06A9-4743-A834-61F1D9122DB4}"/>
                </a:ext>
              </a:extLst>
            </p:cNvPr>
            <p:cNvSpPr txBox="1"/>
            <p:nvPr/>
          </p:nvSpPr>
          <p:spPr>
            <a:xfrm>
              <a:off x="3336885" y="4983509"/>
              <a:ext cx="512128" cy="307777"/>
            </a:xfrm>
            <a:prstGeom prst="rect">
              <a:avLst/>
            </a:prstGeom>
            <a:noFill/>
          </p:spPr>
          <p:txBody>
            <a:bodyPr wrap="none" rtlCol="0">
              <a:spAutoFit/>
            </a:bodyPr>
            <a:lstStyle/>
            <a:p>
              <a:r>
                <a:rPr lang="pt-BR" sz="1400" b="1" dirty="0" err="1">
                  <a:latin typeface="Franklin Gothic Book" panose="020B0503020102020204" pitchFamily="34" charset="0"/>
                </a:rPr>
                <a:t>Year</a:t>
              </a:r>
              <a:endParaRPr lang="pt-BR" sz="1400" b="1" dirty="0">
                <a:latin typeface="Franklin Gothic Book" panose="020B0503020102020204" pitchFamily="34" charset="0"/>
              </a:endParaRPr>
            </a:p>
          </p:txBody>
        </p:sp>
        <p:sp>
          <p:nvSpPr>
            <p:cNvPr id="111" name="CaixaDeTexto 110">
              <a:extLst>
                <a:ext uri="{FF2B5EF4-FFF2-40B4-BE49-F238E27FC236}">
                  <a16:creationId xmlns:a16="http://schemas.microsoft.com/office/drawing/2014/main" id="{329A58BF-06A9-4743-A834-61F1D9122DB4}"/>
                </a:ext>
              </a:extLst>
            </p:cNvPr>
            <p:cNvSpPr txBox="1"/>
            <p:nvPr/>
          </p:nvSpPr>
          <p:spPr>
            <a:xfrm>
              <a:off x="2080602" y="4784601"/>
              <a:ext cx="518091" cy="261610"/>
            </a:xfrm>
            <a:prstGeom prst="rect">
              <a:avLst/>
            </a:prstGeom>
            <a:noFill/>
          </p:spPr>
          <p:txBody>
            <a:bodyPr wrap="none" rtlCol="0">
              <a:spAutoFit/>
            </a:bodyPr>
            <a:lstStyle/>
            <a:p>
              <a:pPr algn="ctr"/>
              <a:r>
                <a:rPr lang="pt-BR" sz="1050" dirty="0">
                  <a:latin typeface="Franklin Gothic Book" panose="020B0503020102020204" pitchFamily="34" charset="0"/>
                </a:rPr>
                <a:t>2010</a:t>
              </a:r>
            </a:p>
          </p:txBody>
        </p:sp>
        <p:sp>
          <p:nvSpPr>
            <p:cNvPr id="112" name="CaixaDeTexto 111">
              <a:extLst>
                <a:ext uri="{FF2B5EF4-FFF2-40B4-BE49-F238E27FC236}">
                  <a16:creationId xmlns:a16="http://schemas.microsoft.com/office/drawing/2014/main" id="{329A58BF-06A9-4743-A834-61F1D9122DB4}"/>
                </a:ext>
              </a:extLst>
            </p:cNvPr>
            <p:cNvSpPr txBox="1"/>
            <p:nvPr/>
          </p:nvSpPr>
          <p:spPr>
            <a:xfrm>
              <a:off x="2512244"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2011</a:t>
              </a:r>
            </a:p>
          </p:txBody>
        </p:sp>
        <p:sp>
          <p:nvSpPr>
            <p:cNvPr id="113" name="CaixaDeTexto 112">
              <a:extLst>
                <a:ext uri="{FF2B5EF4-FFF2-40B4-BE49-F238E27FC236}">
                  <a16:creationId xmlns:a16="http://schemas.microsoft.com/office/drawing/2014/main" id="{329A58BF-06A9-4743-A834-61F1D9122DB4}"/>
                </a:ext>
              </a:extLst>
            </p:cNvPr>
            <p:cNvSpPr txBox="1"/>
            <p:nvPr/>
          </p:nvSpPr>
          <p:spPr>
            <a:xfrm>
              <a:off x="2924650"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2012</a:t>
              </a:r>
            </a:p>
          </p:txBody>
        </p:sp>
        <p:sp>
          <p:nvSpPr>
            <p:cNvPr id="114" name="CaixaDeTexto 113">
              <a:extLst>
                <a:ext uri="{FF2B5EF4-FFF2-40B4-BE49-F238E27FC236}">
                  <a16:creationId xmlns:a16="http://schemas.microsoft.com/office/drawing/2014/main" id="{329A58BF-06A9-4743-A834-61F1D9122DB4}"/>
                </a:ext>
              </a:extLst>
            </p:cNvPr>
            <p:cNvSpPr txBox="1"/>
            <p:nvPr/>
          </p:nvSpPr>
          <p:spPr>
            <a:xfrm>
              <a:off x="3337056"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2013</a:t>
              </a:r>
            </a:p>
          </p:txBody>
        </p:sp>
        <p:sp>
          <p:nvSpPr>
            <p:cNvPr id="115" name="CaixaDeTexto 114">
              <a:extLst>
                <a:ext uri="{FF2B5EF4-FFF2-40B4-BE49-F238E27FC236}">
                  <a16:creationId xmlns:a16="http://schemas.microsoft.com/office/drawing/2014/main" id="{329A58BF-06A9-4743-A834-61F1D9122DB4}"/>
                </a:ext>
              </a:extLst>
            </p:cNvPr>
            <p:cNvSpPr txBox="1"/>
            <p:nvPr/>
          </p:nvSpPr>
          <p:spPr>
            <a:xfrm>
              <a:off x="3749462"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2014</a:t>
              </a:r>
            </a:p>
          </p:txBody>
        </p:sp>
        <p:sp>
          <p:nvSpPr>
            <p:cNvPr id="116" name="CaixaDeTexto 115">
              <a:extLst>
                <a:ext uri="{FF2B5EF4-FFF2-40B4-BE49-F238E27FC236}">
                  <a16:creationId xmlns:a16="http://schemas.microsoft.com/office/drawing/2014/main" id="{329A58BF-06A9-4743-A834-61F1D9122DB4}"/>
                </a:ext>
              </a:extLst>
            </p:cNvPr>
            <p:cNvSpPr txBox="1"/>
            <p:nvPr/>
          </p:nvSpPr>
          <p:spPr>
            <a:xfrm>
              <a:off x="4161868"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2015</a:t>
              </a:r>
            </a:p>
          </p:txBody>
        </p:sp>
        <p:sp>
          <p:nvSpPr>
            <p:cNvPr id="117" name="CaixaDeTexto 116">
              <a:extLst>
                <a:ext uri="{FF2B5EF4-FFF2-40B4-BE49-F238E27FC236}">
                  <a16:creationId xmlns:a16="http://schemas.microsoft.com/office/drawing/2014/main" id="{329A58BF-06A9-4743-A834-61F1D9122DB4}"/>
                </a:ext>
              </a:extLst>
            </p:cNvPr>
            <p:cNvSpPr txBox="1"/>
            <p:nvPr/>
          </p:nvSpPr>
          <p:spPr>
            <a:xfrm>
              <a:off x="4574273"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2016</a:t>
              </a:r>
            </a:p>
          </p:txBody>
        </p:sp>
        <p:sp>
          <p:nvSpPr>
            <p:cNvPr id="118" name="CaixaDeTexto 117">
              <a:extLst>
                <a:ext uri="{FF2B5EF4-FFF2-40B4-BE49-F238E27FC236}">
                  <a16:creationId xmlns:a16="http://schemas.microsoft.com/office/drawing/2014/main" id="{329A58BF-06A9-4743-A834-61F1D9122DB4}"/>
                </a:ext>
              </a:extLst>
            </p:cNvPr>
            <p:cNvSpPr txBox="1"/>
            <p:nvPr/>
          </p:nvSpPr>
          <p:spPr>
            <a:xfrm>
              <a:off x="1645929" y="4673465"/>
              <a:ext cx="532518" cy="253916"/>
            </a:xfrm>
            <a:prstGeom prst="rect">
              <a:avLst/>
            </a:prstGeom>
            <a:noFill/>
          </p:spPr>
          <p:txBody>
            <a:bodyPr wrap="none" rtlCol="0">
              <a:spAutoFit/>
            </a:bodyPr>
            <a:lstStyle/>
            <a:p>
              <a:pPr algn="ctr"/>
              <a:r>
                <a:rPr lang="pt-BR" sz="1050" dirty="0">
                  <a:latin typeface="Franklin Gothic Book" panose="020B0503020102020204" pitchFamily="34" charset="0"/>
                </a:rPr>
                <a:t>6,000</a:t>
              </a:r>
            </a:p>
          </p:txBody>
        </p:sp>
        <p:sp>
          <p:nvSpPr>
            <p:cNvPr id="119" name="CaixaDeTexto 118">
              <a:extLst>
                <a:ext uri="{FF2B5EF4-FFF2-40B4-BE49-F238E27FC236}">
                  <a16:creationId xmlns:a16="http://schemas.microsoft.com/office/drawing/2014/main" id="{329A58BF-06A9-4743-A834-61F1D9122DB4}"/>
                </a:ext>
              </a:extLst>
            </p:cNvPr>
            <p:cNvSpPr txBox="1"/>
            <p:nvPr/>
          </p:nvSpPr>
          <p:spPr>
            <a:xfrm>
              <a:off x="1645929" y="4142894"/>
              <a:ext cx="532518" cy="253916"/>
            </a:xfrm>
            <a:prstGeom prst="rect">
              <a:avLst/>
            </a:prstGeom>
            <a:noFill/>
          </p:spPr>
          <p:txBody>
            <a:bodyPr wrap="none" rtlCol="0">
              <a:spAutoFit/>
            </a:bodyPr>
            <a:lstStyle/>
            <a:p>
              <a:pPr algn="ctr"/>
              <a:r>
                <a:rPr lang="pt-BR" sz="1050" dirty="0">
                  <a:latin typeface="Franklin Gothic Book" panose="020B0503020102020204" pitchFamily="34" charset="0"/>
                </a:rPr>
                <a:t>6,500</a:t>
              </a:r>
            </a:p>
          </p:txBody>
        </p:sp>
        <p:sp>
          <p:nvSpPr>
            <p:cNvPr id="120" name="CaixaDeTexto 119">
              <a:extLst>
                <a:ext uri="{FF2B5EF4-FFF2-40B4-BE49-F238E27FC236}">
                  <a16:creationId xmlns:a16="http://schemas.microsoft.com/office/drawing/2014/main" id="{329A58BF-06A9-4743-A834-61F1D9122DB4}"/>
                </a:ext>
              </a:extLst>
            </p:cNvPr>
            <p:cNvSpPr txBox="1"/>
            <p:nvPr/>
          </p:nvSpPr>
          <p:spPr>
            <a:xfrm>
              <a:off x="1645929" y="3594372"/>
              <a:ext cx="532518" cy="253916"/>
            </a:xfrm>
            <a:prstGeom prst="rect">
              <a:avLst/>
            </a:prstGeom>
            <a:noFill/>
          </p:spPr>
          <p:txBody>
            <a:bodyPr wrap="none" rtlCol="0">
              <a:spAutoFit/>
            </a:bodyPr>
            <a:lstStyle/>
            <a:p>
              <a:pPr algn="ctr"/>
              <a:r>
                <a:rPr lang="pt-BR" sz="1050" dirty="0">
                  <a:latin typeface="Franklin Gothic Book" panose="020B0503020102020204" pitchFamily="34" charset="0"/>
                </a:rPr>
                <a:t>7,000</a:t>
              </a:r>
            </a:p>
          </p:txBody>
        </p:sp>
        <p:sp>
          <p:nvSpPr>
            <p:cNvPr id="121" name="CaixaDeTexto 120">
              <a:extLst>
                <a:ext uri="{FF2B5EF4-FFF2-40B4-BE49-F238E27FC236}">
                  <a16:creationId xmlns:a16="http://schemas.microsoft.com/office/drawing/2014/main" id="{329A58BF-06A9-4743-A834-61F1D9122DB4}"/>
                </a:ext>
              </a:extLst>
            </p:cNvPr>
            <p:cNvSpPr txBox="1"/>
            <p:nvPr/>
          </p:nvSpPr>
          <p:spPr>
            <a:xfrm>
              <a:off x="1645929" y="3062487"/>
              <a:ext cx="532518" cy="253916"/>
            </a:xfrm>
            <a:prstGeom prst="rect">
              <a:avLst/>
            </a:prstGeom>
            <a:noFill/>
          </p:spPr>
          <p:txBody>
            <a:bodyPr wrap="none" rtlCol="0">
              <a:spAutoFit/>
            </a:bodyPr>
            <a:lstStyle/>
            <a:p>
              <a:pPr algn="ctr"/>
              <a:r>
                <a:rPr lang="pt-BR" sz="1050" dirty="0">
                  <a:latin typeface="Franklin Gothic Book" panose="020B0503020102020204" pitchFamily="34" charset="0"/>
                </a:rPr>
                <a:t>7,500</a:t>
              </a:r>
            </a:p>
          </p:txBody>
        </p:sp>
        <p:sp>
          <p:nvSpPr>
            <p:cNvPr id="122" name="CaixaDeTexto 121">
              <a:extLst>
                <a:ext uri="{FF2B5EF4-FFF2-40B4-BE49-F238E27FC236}">
                  <a16:creationId xmlns:a16="http://schemas.microsoft.com/office/drawing/2014/main" id="{329A58BF-06A9-4743-A834-61F1D9122DB4}"/>
                </a:ext>
              </a:extLst>
            </p:cNvPr>
            <p:cNvSpPr txBox="1"/>
            <p:nvPr/>
          </p:nvSpPr>
          <p:spPr>
            <a:xfrm>
              <a:off x="1645929" y="2519551"/>
              <a:ext cx="532518" cy="253916"/>
            </a:xfrm>
            <a:prstGeom prst="rect">
              <a:avLst/>
            </a:prstGeom>
            <a:noFill/>
          </p:spPr>
          <p:txBody>
            <a:bodyPr wrap="none" rtlCol="0">
              <a:spAutoFit/>
            </a:bodyPr>
            <a:lstStyle/>
            <a:p>
              <a:pPr algn="ctr"/>
              <a:r>
                <a:rPr lang="pt-BR" sz="1050" dirty="0">
                  <a:latin typeface="Franklin Gothic Book" panose="020B0503020102020204" pitchFamily="34" charset="0"/>
                </a:rPr>
                <a:t>8,000</a:t>
              </a:r>
            </a:p>
          </p:txBody>
        </p:sp>
        <p:sp>
          <p:nvSpPr>
            <p:cNvPr id="123" name="CaixaDeTexto 122">
              <a:extLst>
                <a:ext uri="{FF2B5EF4-FFF2-40B4-BE49-F238E27FC236}">
                  <a16:creationId xmlns:a16="http://schemas.microsoft.com/office/drawing/2014/main" id="{329A58BF-06A9-4743-A834-61F1D9122DB4}"/>
                </a:ext>
              </a:extLst>
            </p:cNvPr>
            <p:cNvSpPr txBox="1"/>
            <p:nvPr/>
          </p:nvSpPr>
          <p:spPr>
            <a:xfrm>
              <a:off x="1645929" y="1981669"/>
              <a:ext cx="532518" cy="253916"/>
            </a:xfrm>
            <a:prstGeom prst="rect">
              <a:avLst/>
            </a:prstGeom>
            <a:noFill/>
          </p:spPr>
          <p:txBody>
            <a:bodyPr wrap="none" rtlCol="0">
              <a:spAutoFit/>
            </a:bodyPr>
            <a:lstStyle/>
            <a:p>
              <a:pPr algn="ctr"/>
              <a:r>
                <a:rPr lang="pt-BR" sz="1050" dirty="0">
                  <a:latin typeface="Franklin Gothic Book" panose="020B0503020102020204" pitchFamily="34" charset="0"/>
                </a:rPr>
                <a:t>8,500</a:t>
              </a:r>
            </a:p>
          </p:txBody>
        </p:sp>
      </p:grpSp>
      <p:grpSp>
        <p:nvGrpSpPr>
          <p:cNvPr id="12" name="Grupo 11"/>
          <p:cNvGrpSpPr/>
          <p:nvPr/>
        </p:nvGrpSpPr>
        <p:grpSpPr>
          <a:xfrm>
            <a:off x="5386291" y="1787899"/>
            <a:ext cx="5916931" cy="3503387"/>
            <a:chOff x="5176452" y="1787899"/>
            <a:chExt cx="5916931" cy="3503387"/>
          </a:xfrm>
        </p:grpSpPr>
        <p:sp>
          <p:nvSpPr>
            <p:cNvPr id="60" name="CaixaDeTexto 59">
              <a:extLst>
                <a:ext uri="{FF2B5EF4-FFF2-40B4-BE49-F238E27FC236}">
                  <a16:creationId xmlns:a16="http://schemas.microsoft.com/office/drawing/2014/main" id="{AC97CF7F-33B7-4372-9F71-C844B77402D6}"/>
                </a:ext>
              </a:extLst>
            </p:cNvPr>
            <p:cNvSpPr txBox="1"/>
            <p:nvPr/>
          </p:nvSpPr>
          <p:spPr>
            <a:xfrm rot="16200000">
              <a:off x="4522043" y="3297139"/>
              <a:ext cx="1616596" cy="307777"/>
            </a:xfrm>
            <a:prstGeom prst="rect">
              <a:avLst/>
            </a:prstGeom>
            <a:noFill/>
          </p:spPr>
          <p:txBody>
            <a:bodyPr wrap="none" rtlCol="0">
              <a:spAutoFit/>
            </a:bodyPr>
            <a:lstStyle/>
            <a:p>
              <a:r>
                <a:rPr lang="pt-BR" sz="1400" b="1" dirty="0">
                  <a:latin typeface="Franklin Gothic Book" panose="020B0503020102020204" pitchFamily="34" charset="0"/>
                </a:rPr>
                <a:t># </a:t>
              </a:r>
              <a:r>
                <a:rPr lang="pt-BR" sz="1400" b="1" dirty="0" err="1">
                  <a:latin typeface="Franklin Gothic Book" panose="020B0503020102020204" pitchFamily="34" charset="0"/>
                </a:rPr>
                <a:t>of</a:t>
              </a:r>
              <a:r>
                <a:rPr lang="pt-BR" sz="1400" b="1" dirty="0">
                  <a:latin typeface="Franklin Gothic Book" panose="020B0503020102020204" pitchFamily="34" charset="0"/>
                </a:rPr>
                <a:t> new </a:t>
              </a:r>
              <a:r>
                <a:rPr lang="pt-BR" sz="1400" b="1" dirty="0" err="1">
                  <a:latin typeface="Franklin Gothic Book" panose="020B0503020102020204" pitchFamily="34" charset="0"/>
                </a:rPr>
                <a:t>infections</a:t>
              </a:r>
              <a:endParaRPr lang="pt-BR" sz="1400" b="1" dirty="0">
                <a:latin typeface="Franklin Gothic Book" panose="020B0503020102020204" pitchFamily="34" charset="0"/>
              </a:endParaRPr>
            </a:p>
          </p:txBody>
        </p:sp>
        <p:grpSp>
          <p:nvGrpSpPr>
            <p:cNvPr id="5" name="Grupo 4"/>
            <p:cNvGrpSpPr/>
            <p:nvPr/>
          </p:nvGrpSpPr>
          <p:grpSpPr>
            <a:xfrm>
              <a:off x="5462332" y="1787899"/>
              <a:ext cx="5631051" cy="3503387"/>
              <a:chOff x="5462332" y="1787899"/>
              <a:chExt cx="5631051" cy="3503387"/>
            </a:xfrm>
          </p:grpSpPr>
          <p:cxnSp>
            <p:nvCxnSpPr>
              <p:cNvPr id="102" name="Conector reto 101">
                <a:extLst>
                  <a:ext uri="{FF2B5EF4-FFF2-40B4-BE49-F238E27FC236}">
                    <a16:creationId xmlns:a16="http://schemas.microsoft.com/office/drawing/2014/main" id="{FC31DC21-9429-460F-84DB-98C40BE086DD}"/>
                  </a:ext>
                </a:extLst>
              </p:cNvPr>
              <p:cNvCxnSpPr>
                <a:cxnSpLocks/>
              </p:cNvCxnSpPr>
              <p:nvPr/>
            </p:nvCxnSpPr>
            <p:spPr>
              <a:xfrm flipV="1">
                <a:off x="9635024" y="2926300"/>
                <a:ext cx="291013" cy="2138"/>
              </a:xfrm>
              <a:prstGeom prst="line">
                <a:avLst/>
              </a:prstGeom>
              <a:ln w="57150" cap="rnd">
                <a:solidFill>
                  <a:srgbClr val="712264"/>
                </a:solidFill>
              </a:ln>
              <a:effectLst/>
            </p:spPr>
            <p:style>
              <a:lnRef idx="2">
                <a:schemeClr val="accent1"/>
              </a:lnRef>
              <a:fillRef idx="0">
                <a:schemeClr val="accent1"/>
              </a:fillRef>
              <a:effectRef idx="1">
                <a:schemeClr val="accent1"/>
              </a:effectRef>
              <a:fontRef idx="minor">
                <a:schemeClr val="tx1"/>
              </a:fontRef>
            </p:style>
          </p:cxnSp>
          <p:cxnSp>
            <p:nvCxnSpPr>
              <p:cNvPr id="103" name="Conector reto 102">
                <a:extLst>
                  <a:ext uri="{FF2B5EF4-FFF2-40B4-BE49-F238E27FC236}">
                    <a16:creationId xmlns:a16="http://schemas.microsoft.com/office/drawing/2014/main" id="{B48A0E57-B6C4-4680-8B76-07057A611750}"/>
                  </a:ext>
                </a:extLst>
              </p:cNvPr>
              <p:cNvCxnSpPr>
                <a:cxnSpLocks/>
              </p:cNvCxnSpPr>
              <p:nvPr/>
            </p:nvCxnSpPr>
            <p:spPr>
              <a:xfrm flipV="1">
                <a:off x="9635024" y="3362879"/>
                <a:ext cx="291013" cy="2138"/>
              </a:xfrm>
              <a:prstGeom prst="line">
                <a:avLst/>
              </a:prstGeom>
              <a:ln w="57150" cap="rnd">
                <a:solidFill>
                  <a:srgbClr val="02555C"/>
                </a:solidFill>
              </a:ln>
              <a:effectLst/>
            </p:spPr>
            <p:style>
              <a:lnRef idx="2">
                <a:schemeClr val="accent1"/>
              </a:lnRef>
              <a:fillRef idx="0">
                <a:schemeClr val="accent1"/>
              </a:fillRef>
              <a:effectRef idx="1">
                <a:schemeClr val="accent1"/>
              </a:effectRef>
              <a:fontRef idx="minor">
                <a:schemeClr val="tx1"/>
              </a:fontRef>
            </p:style>
          </p:cxnSp>
          <p:sp>
            <p:nvSpPr>
              <p:cNvPr id="58" name="CaixaDeTexto 57">
                <a:extLst>
                  <a:ext uri="{FF2B5EF4-FFF2-40B4-BE49-F238E27FC236}">
                    <a16:creationId xmlns:a16="http://schemas.microsoft.com/office/drawing/2014/main" id="{7403D8F1-7F8A-4FD8-8F3F-9CBDF7944DF6}"/>
                  </a:ext>
                </a:extLst>
              </p:cNvPr>
              <p:cNvSpPr txBox="1"/>
              <p:nvPr/>
            </p:nvSpPr>
            <p:spPr>
              <a:xfrm>
                <a:off x="6886791" y="1787899"/>
                <a:ext cx="1220206" cy="307777"/>
              </a:xfrm>
              <a:prstGeom prst="rect">
                <a:avLst/>
              </a:prstGeom>
              <a:noFill/>
            </p:spPr>
            <p:txBody>
              <a:bodyPr wrap="none" rtlCol="0">
                <a:spAutoFit/>
              </a:bodyPr>
              <a:lstStyle/>
              <a:p>
                <a:r>
                  <a:rPr lang="pt-BR" sz="1400" b="1" dirty="0" err="1">
                    <a:latin typeface="Franklin Gothic Book" panose="020B0503020102020204" pitchFamily="34" charset="0"/>
                  </a:rPr>
                  <a:t>Latin</a:t>
                </a:r>
                <a:r>
                  <a:rPr lang="pt-BR" sz="1400" b="1" dirty="0">
                    <a:latin typeface="Franklin Gothic Book" panose="020B0503020102020204" pitchFamily="34" charset="0"/>
                  </a:rPr>
                  <a:t> </a:t>
                </a:r>
                <a:r>
                  <a:rPr lang="pt-BR" sz="1400" b="1" dirty="0" err="1">
                    <a:latin typeface="Franklin Gothic Book" panose="020B0503020102020204" pitchFamily="34" charset="0"/>
                  </a:rPr>
                  <a:t>America</a:t>
                </a:r>
                <a:endParaRPr lang="pt-BR" sz="1400" b="1" dirty="0">
                  <a:latin typeface="Franklin Gothic Book" panose="020B0503020102020204" pitchFamily="34" charset="0"/>
                </a:endParaRPr>
              </a:p>
            </p:txBody>
          </p:sp>
          <p:sp>
            <p:nvSpPr>
              <p:cNvPr id="62" name="CaixaDeTexto 61">
                <a:extLst>
                  <a:ext uri="{FF2B5EF4-FFF2-40B4-BE49-F238E27FC236}">
                    <a16:creationId xmlns:a16="http://schemas.microsoft.com/office/drawing/2014/main" id="{DA5BC69B-B412-4D70-BC6E-723E2823E2E8}"/>
                  </a:ext>
                </a:extLst>
              </p:cNvPr>
              <p:cNvSpPr txBox="1"/>
              <p:nvPr/>
            </p:nvSpPr>
            <p:spPr>
              <a:xfrm>
                <a:off x="7275039" y="4983509"/>
                <a:ext cx="512128" cy="307777"/>
              </a:xfrm>
              <a:prstGeom prst="rect">
                <a:avLst/>
              </a:prstGeom>
              <a:noFill/>
            </p:spPr>
            <p:txBody>
              <a:bodyPr wrap="none" rtlCol="0">
                <a:spAutoFit/>
              </a:bodyPr>
              <a:lstStyle/>
              <a:p>
                <a:r>
                  <a:rPr lang="pt-BR" sz="1400" b="1" dirty="0" err="1">
                    <a:latin typeface="Franklin Gothic Book" panose="020B0503020102020204" pitchFamily="34" charset="0"/>
                  </a:rPr>
                  <a:t>Year</a:t>
                </a:r>
                <a:endParaRPr lang="pt-BR" sz="1400" b="1" dirty="0">
                  <a:latin typeface="Franklin Gothic Book" panose="020B0503020102020204" pitchFamily="34" charset="0"/>
                </a:endParaRPr>
              </a:p>
            </p:txBody>
          </p:sp>
          <p:grpSp>
            <p:nvGrpSpPr>
              <p:cNvPr id="63" name="Agrupar 62">
                <a:extLst>
                  <a:ext uri="{FF2B5EF4-FFF2-40B4-BE49-F238E27FC236}">
                    <a16:creationId xmlns:a16="http://schemas.microsoft.com/office/drawing/2014/main" id="{B190AEBF-B4A8-48E0-881D-433C68572823}"/>
                  </a:ext>
                </a:extLst>
              </p:cNvPr>
              <p:cNvGrpSpPr/>
              <p:nvPr/>
            </p:nvGrpSpPr>
            <p:grpSpPr>
              <a:xfrm>
                <a:off x="6067463" y="2101892"/>
                <a:ext cx="3769628" cy="2715370"/>
                <a:chOff x="2124227" y="2101892"/>
                <a:chExt cx="3769628" cy="2715370"/>
              </a:xfrm>
            </p:grpSpPr>
            <p:grpSp>
              <p:nvGrpSpPr>
                <p:cNvPr id="64" name="Agrupar 63">
                  <a:extLst>
                    <a:ext uri="{FF2B5EF4-FFF2-40B4-BE49-F238E27FC236}">
                      <a16:creationId xmlns:a16="http://schemas.microsoft.com/office/drawing/2014/main" id="{FD65DC67-0A0F-4BD5-B7AF-E58C2FED62C8}"/>
                    </a:ext>
                  </a:extLst>
                </p:cNvPr>
                <p:cNvGrpSpPr/>
                <p:nvPr/>
              </p:nvGrpSpPr>
              <p:grpSpPr>
                <a:xfrm>
                  <a:off x="2124227" y="2110128"/>
                  <a:ext cx="2886323" cy="1344362"/>
                  <a:chOff x="2124227" y="4575420"/>
                  <a:chExt cx="2886323" cy="1344362"/>
                </a:xfrm>
                <a:effectLst/>
              </p:grpSpPr>
              <p:cxnSp>
                <p:nvCxnSpPr>
                  <p:cNvPr id="96" name="Conector reto 95">
                    <a:extLst>
                      <a:ext uri="{FF2B5EF4-FFF2-40B4-BE49-F238E27FC236}">
                        <a16:creationId xmlns:a16="http://schemas.microsoft.com/office/drawing/2014/main" id="{4720E672-42E7-4D6E-BD90-48ABFA679FAA}"/>
                      </a:ext>
                    </a:extLst>
                  </p:cNvPr>
                  <p:cNvCxnSpPr/>
                  <p:nvPr/>
                </p:nvCxnSpPr>
                <p:spPr>
                  <a:xfrm>
                    <a:off x="2124227" y="5919782"/>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7" name="Conector reto 96">
                    <a:extLst>
                      <a:ext uri="{FF2B5EF4-FFF2-40B4-BE49-F238E27FC236}">
                        <a16:creationId xmlns:a16="http://schemas.microsoft.com/office/drawing/2014/main" id="{D9A555FA-44FE-4008-A6E5-B342B0F83FA4}"/>
                      </a:ext>
                    </a:extLst>
                  </p:cNvPr>
                  <p:cNvCxnSpPr/>
                  <p:nvPr/>
                </p:nvCxnSpPr>
                <p:spPr>
                  <a:xfrm>
                    <a:off x="2124227" y="5252693"/>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8" name="Conector reto 97">
                    <a:extLst>
                      <a:ext uri="{FF2B5EF4-FFF2-40B4-BE49-F238E27FC236}">
                        <a16:creationId xmlns:a16="http://schemas.microsoft.com/office/drawing/2014/main" id="{713D732A-7526-466C-9010-3E7142D7EAB6}"/>
                      </a:ext>
                    </a:extLst>
                  </p:cNvPr>
                  <p:cNvCxnSpPr/>
                  <p:nvPr/>
                </p:nvCxnSpPr>
                <p:spPr>
                  <a:xfrm>
                    <a:off x="2124227" y="4575420"/>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grpSp>
            <p:grpSp>
              <p:nvGrpSpPr>
                <p:cNvPr id="65" name="Agrupar 64">
                  <a:extLst>
                    <a:ext uri="{FF2B5EF4-FFF2-40B4-BE49-F238E27FC236}">
                      <a16:creationId xmlns:a16="http://schemas.microsoft.com/office/drawing/2014/main" id="{0EBCFCD9-D465-4F5B-871A-965B69E4F982}"/>
                    </a:ext>
                  </a:extLst>
                </p:cNvPr>
                <p:cNvGrpSpPr/>
                <p:nvPr/>
              </p:nvGrpSpPr>
              <p:grpSpPr>
                <a:xfrm>
                  <a:off x="2124227" y="2101892"/>
                  <a:ext cx="2892639" cy="2715370"/>
                  <a:chOff x="2124227" y="2942333"/>
                  <a:chExt cx="2892639" cy="2715370"/>
                </a:xfrm>
                <a:effectLst/>
              </p:grpSpPr>
              <p:cxnSp>
                <p:nvCxnSpPr>
                  <p:cNvPr id="85" name="Conector reto 84">
                    <a:extLst>
                      <a:ext uri="{FF2B5EF4-FFF2-40B4-BE49-F238E27FC236}">
                        <a16:creationId xmlns:a16="http://schemas.microsoft.com/office/drawing/2014/main" id="{C6D7BCBF-368B-42BA-891B-51A1B5D90CC9}"/>
                      </a:ext>
                    </a:extLst>
                  </p:cNvPr>
                  <p:cNvCxnSpPr/>
                  <p:nvPr/>
                </p:nvCxnSpPr>
                <p:spPr>
                  <a:xfrm>
                    <a:off x="2130951" y="2942333"/>
                    <a:ext cx="0" cy="271537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86" name="Conector reto 85">
                    <a:extLst>
                      <a:ext uri="{FF2B5EF4-FFF2-40B4-BE49-F238E27FC236}">
                        <a16:creationId xmlns:a16="http://schemas.microsoft.com/office/drawing/2014/main" id="{E397A553-EBD1-4D09-8C14-B4057C21F7D6}"/>
                      </a:ext>
                    </a:extLst>
                  </p:cNvPr>
                  <p:cNvCxnSpPr/>
                  <p:nvPr/>
                </p:nvCxnSpPr>
                <p:spPr>
                  <a:xfrm>
                    <a:off x="2124227" y="5650980"/>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88" name="Conector reto 87">
                    <a:extLst>
                      <a:ext uri="{FF2B5EF4-FFF2-40B4-BE49-F238E27FC236}">
                        <a16:creationId xmlns:a16="http://schemas.microsoft.com/office/drawing/2014/main" id="{D263DE9C-090D-4152-B533-E1AD107FAB80}"/>
                      </a:ext>
                    </a:extLst>
                  </p:cNvPr>
                  <p:cNvCxnSpPr/>
                  <p:nvPr/>
                </p:nvCxnSpPr>
                <p:spPr>
                  <a:xfrm>
                    <a:off x="2124227" y="4973738"/>
                    <a:ext cx="2886323" cy="0"/>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89" name="Conector reto 88">
                    <a:extLst>
                      <a:ext uri="{FF2B5EF4-FFF2-40B4-BE49-F238E27FC236}">
                        <a16:creationId xmlns:a16="http://schemas.microsoft.com/office/drawing/2014/main" id="{2E7BF120-5BDE-4A78-99BD-9BAF7DB18298}"/>
                      </a:ext>
                    </a:extLst>
                  </p:cNvPr>
                  <p:cNvCxnSpPr>
                    <a:cxnSpLocks/>
                  </p:cNvCxnSpPr>
                  <p:nvPr/>
                </p:nvCxnSpPr>
                <p:spPr>
                  <a:xfrm>
                    <a:off x="2543225"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0" name="Conector reto 89">
                    <a:extLst>
                      <a:ext uri="{FF2B5EF4-FFF2-40B4-BE49-F238E27FC236}">
                        <a16:creationId xmlns:a16="http://schemas.microsoft.com/office/drawing/2014/main" id="{7AC3D4DF-F55B-4F6B-8CDF-7D3DF87E6A6A}"/>
                      </a:ext>
                    </a:extLst>
                  </p:cNvPr>
                  <p:cNvCxnSpPr>
                    <a:cxnSpLocks/>
                  </p:cNvCxnSpPr>
                  <p:nvPr/>
                </p:nvCxnSpPr>
                <p:spPr>
                  <a:xfrm>
                    <a:off x="2955499"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1" name="Conector reto 90">
                    <a:extLst>
                      <a:ext uri="{FF2B5EF4-FFF2-40B4-BE49-F238E27FC236}">
                        <a16:creationId xmlns:a16="http://schemas.microsoft.com/office/drawing/2014/main" id="{762B16FC-6133-49F4-9CE8-17E6E0E2F8CB}"/>
                      </a:ext>
                    </a:extLst>
                  </p:cNvPr>
                  <p:cNvCxnSpPr>
                    <a:cxnSpLocks/>
                  </p:cNvCxnSpPr>
                  <p:nvPr/>
                </p:nvCxnSpPr>
                <p:spPr>
                  <a:xfrm>
                    <a:off x="3367773"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2" name="Conector reto 91">
                    <a:extLst>
                      <a:ext uri="{FF2B5EF4-FFF2-40B4-BE49-F238E27FC236}">
                        <a16:creationId xmlns:a16="http://schemas.microsoft.com/office/drawing/2014/main" id="{075F3E1E-7E9C-440A-9852-9F9CCCA71A92}"/>
                      </a:ext>
                    </a:extLst>
                  </p:cNvPr>
                  <p:cNvCxnSpPr>
                    <a:cxnSpLocks/>
                  </p:cNvCxnSpPr>
                  <p:nvPr/>
                </p:nvCxnSpPr>
                <p:spPr>
                  <a:xfrm>
                    <a:off x="3780047"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3" name="Conector reto 92">
                    <a:extLst>
                      <a:ext uri="{FF2B5EF4-FFF2-40B4-BE49-F238E27FC236}">
                        <a16:creationId xmlns:a16="http://schemas.microsoft.com/office/drawing/2014/main" id="{9F91F968-6481-4E11-8A3C-76E7D2174F56}"/>
                      </a:ext>
                    </a:extLst>
                  </p:cNvPr>
                  <p:cNvCxnSpPr>
                    <a:cxnSpLocks/>
                  </p:cNvCxnSpPr>
                  <p:nvPr/>
                </p:nvCxnSpPr>
                <p:spPr>
                  <a:xfrm>
                    <a:off x="4192321"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4" name="Conector reto 93">
                    <a:extLst>
                      <a:ext uri="{FF2B5EF4-FFF2-40B4-BE49-F238E27FC236}">
                        <a16:creationId xmlns:a16="http://schemas.microsoft.com/office/drawing/2014/main" id="{54FE97A2-AE71-4874-89B5-91334046B6F6}"/>
                      </a:ext>
                    </a:extLst>
                  </p:cNvPr>
                  <p:cNvCxnSpPr>
                    <a:cxnSpLocks/>
                  </p:cNvCxnSpPr>
                  <p:nvPr/>
                </p:nvCxnSpPr>
                <p:spPr>
                  <a:xfrm>
                    <a:off x="4604595"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cxnSp>
                <p:nvCxnSpPr>
                  <p:cNvPr id="95" name="Conector reto 94">
                    <a:extLst>
                      <a:ext uri="{FF2B5EF4-FFF2-40B4-BE49-F238E27FC236}">
                        <a16:creationId xmlns:a16="http://schemas.microsoft.com/office/drawing/2014/main" id="{D8603537-CA65-4B91-808B-C98AA357ADC4}"/>
                      </a:ext>
                    </a:extLst>
                  </p:cNvPr>
                  <p:cNvCxnSpPr>
                    <a:cxnSpLocks/>
                  </p:cNvCxnSpPr>
                  <p:nvPr/>
                </p:nvCxnSpPr>
                <p:spPr>
                  <a:xfrm>
                    <a:off x="5016866" y="5578288"/>
                    <a:ext cx="0" cy="79415"/>
                  </a:xfrm>
                  <a:prstGeom prst="line">
                    <a:avLst/>
                  </a:prstGeom>
                  <a:ln w="12700">
                    <a:solidFill>
                      <a:srgbClr val="A0A2A5"/>
                    </a:solidFill>
                  </a:ln>
                  <a:effectLst/>
                </p:spPr>
                <p:style>
                  <a:lnRef idx="2">
                    <a:schemeClr val="accent1"/>
                  </a:lnRef>
                  <a:fillRef idx="0">
                    <a:schemeClr val="accent1"/>
                  </a:fillRef>
                  <a:effectRef idx="1">
                    <a:schemeClr val="accent1"/>
                  </a:effectRef>
                  <a:fontRef idx="minor">
                    <a:schemeClr val="tx1"/>
                  </a:fontRef>
                </p:style>
              </p:cxnSp>
            </p:grpSp>
            <p:grpSp>
              <p:nvGrpSpPr>
                <p:cNvPr id="66" name="Agrupar 65">
                  <a:extLst>
                    <a:ext uri="{FF2B5EF4-FFF2-40B4-BE49-F238E27FC236}">
                      <a16:creationId xmlns:a16="http://schemas.microsoft.com/office/drawing/2014/main" id="{1EF13AB3-1CD0-4952-9F28-FBC4967F2B34}"/>
                    </a:ext>
                  </a:extLst>
                </p:cNvPr>
                <p:cNvGrpSpPr/>
                <p:nvPr/>
              </p:nvGrpSpPr>
              <p:grpSpPr>
                <a:xfrm>
                  <a:off x="2290482" y="2405336"/>
                  <a:ext cx="3601764" cy="1015952"/>
                  <a:chOff x="2290482" y="2405336"/>
                  <a:chExt cx="3601764" cy="1015952"/>
                </a:xfrm>
              </p:grpSpPr>
              <p:sp>
                <p:nvSpPr>
                  <p:cNvPr id="77" name="Retângulo 43">
                    <a:extLst>
                      <a:ext uri="{FF2B5EF4-FFF2-40B4-BE49-F238E27FC236}">
                        <a16:creationId xmlns:a16="http://schemas.microsoft.com/office/drawing/2014/main" id="{AF72EBE3-6C18-4AB6-B635-FD1CB8929137}"/>
                      </a:ext>
                    </a:extLst>
                  </p:cNvPr>
                  <p:cNvSpPr/>
                  <p:nvPr/>
                </p:nvSpPr>
                <p:spPr>
                  <a:xfrm>
                    <a:off x="2341654" y="2449462"/>
                    <a:ext cx="2479388" cy="48385"/>
                  </a:xfrm>
                  <a:custGeom>
                    <a:avLst/>
                    <a:gdLst>
                      <a:gd name="connsiteX0" fmla="*/ 0 w 1901580"/>
                      <a:gd name="connsiteY0" fmla="*/ 0 h 397475"/>
                      <a:gd name="connsiteX1" fmla="*/ 1901580 w 1901580"/>
                      <a:gd name="connsiteY1" fmla="*/ 0 h 397475"/>
                      <a:gd name="connsiteX2" fmla="*/ 1901580 w 1901580"/>
                      <a:gd name="connsiteY2" fmla="*/ 397475 h 397475"/>
                      <a:gd name="connsiteX3" fmla="*/ 0 w 1901580"/>
                      <a:gd name="connsiteY3" fmla="*/ 397475 h 397475"/>
                      <a:gd name="connsiteX4" fmla="*/ 0 w 1901580"/>
                      <a:gd name="connsiteY4" fmla="*/ 0 h 397475"/>
                      <a:gd name="connsiteX0" fmla="*/ 0 w 2105527"/>
                      <a:gd name="connsiteY0" fmla="*/ 0 h 453505"/>
                      <a:gd name="connsiteX1" fmla="*/ 2105527 w 2105527"/>
                      <a:gd name="connsiteY1" fmla="*/ 56030 h 453505"/>
                      <a:gd name="connsiteX2" fmla="*/ 2105527 w 2105527"/>
                      <a:gd name="connsiteY2" fmla="*/ 453505 h 453505"/>
                      <a:gd name="connsiteX3" fmla="*/ 203947 w 2105527"/>
                      <a:gd name="connsiteY3" fmla="*/ 453505 h 453505"/>
                      <a:gd name="connsiteX4" fmla="*/ 0 w 2105527"/>
                      <a:gd name="connsiteY4" fmla="*/ 0 h 453505"/>
                      <a:gd name="connsiteX0" fmla="*/ 0 w 2105527"/>
                      <a:gd name="connsiteY0" fmla="*/ 230840 h 684345"/>
                      <a:gd name="connsiteX1" fmla="*/ 415680 w 2105527"/>
                      <a:gd name="connsiteY1" fmla="*/ 0 h 684345"/>
                      <a:gd name="connsiteX2" fmla="*/ 2105527 w 2105527"/>
                      <a:gd name="connsiteY2" fmla="*/ 684345 h 684345"/>
                      <a:gd name="connsiteX3" fmla="*/ 203947 w 2105527"/>
                      <a:gd name="connsiteY3" fmla="*/ 684345 h 684345"/>
                      <a:gd name="connsiteX4" fmla="*/ 0 w 2105527"/>
                      <a:gd name="connsiteY4" fmla="*/ 230840 h 684345"/>
                      <a:gd name="connsiteX0" fmla="*/ 0 w 2105527"/>
                      <a:gd name="connsiteY0" fmla="*/ 237564 h 691069"/>
                      <a:gd name="connsiteX1" fmla="*/ 411198 w 2105527"/>
                      <a:gd name="connsiteY1" fmla="*/ 0 h 691069"/>
                      <a:gd name="connsiteX2" fmla="*/ 2105527 w 2105527"/>
                      <a:gd name="connsiteY2" fmla="*/ 691069 h 691069"/>
                      <a:gd name="connsiteX3" fmla="*/ 203947 w 2105527"/>
                      <a:gd name="connsiteY3" fmla="*/ 691069 h 691069"/>
                      <a:gd name="connsiteX4" fmla="*/ 0 w 2105527"/>
                      <a:gd name="connsiteY4" fmla="*/ 237564 h 691069"/>
                      <a:gd name="connsiteX0" fmla="*/ 0 w 2105527"/>
                      <a:gd name="connsiteY0" fmla="*/ 237564 h 691069"/>
                      <a:gd name="connsiteX1" fmla="*/ 411198 w 2105527"/>
                      <a:gd name="connsiteY1" fmla="*/ 0 h 691069"/>
                      <a:gd name="connsiteX2" fmla="*/ 1674670 w 2105527"/>
                      <a:gd name="connsiteY2" fmla="*/ 519614 h 691069"/>
                      <a:gd name="connsiteX3" fmla="*/ 2105527 w 2105527"/>
                      <a:gd name="connsiteY3" fmla="*/ 691069 h 691069"/>
                      <a:gd name="connsiteX4" fmla="*/ 203947 w 2105527"/>
                      <a:gd name="connsiteY4" fmla="*/ 691069 h 691069"/>
                      <a:gd name="connsiteX5" fmla="*/ 0 w 2105527"/>
                      <a:gd name="connsiteY5" fmla="*/ 237564 h 691069"/>
                      <a:gd name="connsiteX0" fmla="*/ 0 w 2105527"/>
                      <a:gd name="connsiteY0" fmla="*/ 437367 h 890872"/>
                      <a:gd name="connsiteX1" fmla="*/ 411198 w 2105527"/>
                      <a:gd name="connsiteY1" fmla="*/ 199803 h 890872"/>
                      <a:gd name="connsiteX2" fmla="*/ 820782 w 2105527"/>
                      <a:gd name="connsiteY2" fmla="*/ 0 h 890872"/>
                      <a:gd name="connsiteX3" fmla="*/ 2105527 w 2105527"/>
                      <a:gd name="connsiteY3" fmla="*/ 890872 h 890872"/>
                      <a:gd name="connsiteX4" fmla="*/ 203947 w 2105527"/>
                      <a:gd name="connsiteY4" fmla="*/ 890872 h 890872"/>
                      <a:gd name="connsiteX5" fmla="*/ 0 w 2105527"/>
                      <a:gd name="connsiteY5" fmla="*/ 437367 h 890872"/>
                      <a:gd name="connsiteX0" fmla="*/ 0 w 1238191"/>
                      <a:gd name="connsiteY0" fmla="*/ 566230 h 1019735"/>
                      <a:gd name="connsiteX1" fmla="*/ 411198 w 1238191"/>
                      <a:gd name="connsiteY1" fmla="*/ 328666 h 1019735"/>
                      <a:gd name="connsiteX2" fmla="*/ 820782 w 1238191"/>
                      <a:gd name="connsiteY2" fmla="*/ 128863 h 1019735"/>
                      <a:gd name="connsiteX3" fmla="*/ 1238191 w 1238191"/>
                      <a:gd name="connsiteY3" fmla="*/ 0 h 1019735"/>
                      <a:gd name="connsiteX4" fmla="*/ 203947 w 1238191"/>
                      <a:gd name="connsiteY4" fmla="*/ 1019735 h 1019735"/>
                      <a:gd name="connsiteX5" fmla="*/ 0 w 1238191"/>
                      <a:gd name="connsiteY5" fmla="*/ 566230 h 1019735"/>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0 w 1656229"/>
                      <a:gd name="connsiteY5" fmla="*/ 604330 h 604330"/>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1044899 w 1656229"/>
                      <a:gd name="connsiteY5" fmla="*/ 216269 h 604330"/>
                      <a:gd name="connsiteX6" fmla="*/ 0 w 1656229"/>
                      <a:gd name="connsiteY6" fmla="*/ 604330 h 604330"/>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6229 w 2053428"/>
                      <a:gd name="connsiteY4" fmla="*/ 0 h 604330"/>
                      <a:gd name="connsiteX5" fmla="*/ 2053428 w 2053428"/>
                      <a:gd name="connsiteY5" fmla="*/ 14563 h 604330"/>
                      <a:gd name="connsiteX6" fmla="*/ 0 w 2053428"/>
                      <a:gd name="connsiteY6" fmla="*/ 604330 h 604330"/>
                      <a:gd name="connsiteX0" fmla="*/ 0 w 2053428"/>
                      <a:gd name="connsiteY0" fmla="*/ 589767 h 589767"/>
                      <a:gd name="connsiteX1" fmla="*/ 411198 w 2053428"/>
                      <a:gd name="connsiteY1" fmla="*/ 352203 h 589767"/>
                      <a:gd name="connsiteX2" fmla="*/ 820782 w 2053428"/>
                      <a:gd name="connsiteY2" fmla="*/ 152400 h 589767"/>
                      <a:gd name="connsiteX3" fmla="*/ 1238191 w 2053428"/>
                      <a:gd name="connsiteY3" fmla="*/ 23537 h 589767"/>
                      <a:gd name="connsiteX4" fmla="*/ 1656229 w 2053428"/>
                      <a:gd name="connsiteY4" fmla="*/ 30260 h 589767"/>
                      <a:gd name="connsiteX5" fmla="*/ 2053428 w 2053428"/>
                      <a:gd name="connsiteY5" fmla="*/ 0 h 589767"/>
                      <a:gd name="connsiteX6" fmla="*/ 0 w 2053428"/>
                      <a:gd name="connsiteY6" fmla="*/ 589767 h 589767"/>
                      <a:gd name="connsiteX0" fmla="*/ 0 w 2053428"/>
                      <a:gd name="connsiteY0" fmla="*/ 595365 h 595365"/>
                      <a:gd name="connsiteX1" fmla="*/ 411198 w 2053428"/>
                      <a:gd name="connsiteY1" fmla="*/ 357801 h 595365"/>
                      <a:gd name="connsiteX2" fmla="*/ 820782 w 2053428"/>
                      <a:gd name="connsiteY2" fmla="*/ 157998 h 595365"/>
                      <a:gd name="connsiteX3" fmla="*/ 1238191 w 2053428"/>
                      <a:gd name="connsiteY3" fmla="*/ 29135 h 595365"/>
                      <a:gd name="connsiteX4" fmla="*/ 1656229 w 2053428"/>
                      <a:gd name="connsiteY4" fmla="*/ 0 h 595365"/>
                      <a:gd name="connsiteX5" fmla="*/ 2053428 w 2053428"/>
                      <a:gd name="connsiteY5" fmla="*/ 5598 h 595365"/>
                      <a:gd name="connsiteX6" fmla="*/ 0 w 2053428"/>
                      <a:gd name="connsiteY6" fmla="*/ 595365 h 595365"/>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1746 w 2053428"/>
                      <a:gd name="connsiteY4" fmla="*/ 0 h 604330"/>
                      <a:gd name="connsiteX5" fmla="*/ 2053428 w 2053428"/>
                      <a:gd name="connsiteY5" fmla="*/ 14563 h 604330"/>
                      <a:gd name="connsiteX6" fmla="*/ 0 w 2053428"/>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7840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1452794 w 2051187"/>
                      <a:gd name="connsiteY6" fmla="*/ 180410 h 604330"/>
                      <a:gd name="connsiteX7" fmla="*/ 0 w 2051187"/>
                      <a:gd name="connsiteY7" fmla="*/ 604330 h 604330"/>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0 w 2485976"/>
                      <a:gd name="connsiteY7" fmla="*/ 665967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549598 w 2485976"/>
                      <a:gd name="connsiteY7" fmla="*/ 517713 h 665967"/>
                      <a:gd name="connsiteX8" fmla="*/ 0 w 2485976"/>
                      <a:gd name="connsiteY8" fmla="*/ 665967 h 665967"/>
                      <a:gd name="connsiteX0" fmla="*/ 0 w 2485976"/>
                      <a:gd name="connsiteY0" fmla="*/ 665967 h 896472"/>
                      <a:gd name="connsiteX1" fmla="*/ 411198 w 2485976"/>
                      <a:gd name="connsiteY1" fmla="*/ 428403 h 896472"/>
                      <a:gd name="connsiteX2" fmla="*/ 820782 w 2485976"/>
                      <a:gd name="connsiteY2" fmla="*/ 228600 h 896472"/>
                      <a:gd name="connsiteX3" fmla="*/ 1238191 w 2485976"/>
                      <a:gd name="connsiteY3" fmla="*/ 99737 h 896472"/>
                      <a:gd name="connsiteX4" fmla="*/ 1651746 w 2485976"/>
                      <a:gd name="connsiteY4" fmla="*/ 61637 h 896472"/>
                      <a:gd name="connsiteX5" fmla="*/ 2051187 w 2485976"/>
                      <a:gd name="connsiteY5" fmla="*/ 71718 h 896472"/>
                      <a:gd name="connsiteX6" fmla="*/ 2485976 w 2485976"/>
                      <a:gd name="connsiteY6" fmla="*/ 0 h 896472"/>
                      <a:gd name="connsiteX7" fmla="*/ 1304875 w 2485976"/>
                      <a:gd name="connsiteY7" fmla="*/ 896472 h 896472"/>
                      <a:gd name="connsiteX8" fmla="*/ 549598 w 2485976"/>
                      <a:gd name="connsiteY8" fmla="*/ 517713 h 896472"/>
                      <a:gd name="connsiteX9" fmla="*/ 0 w 2485976"/>
                      <a:gd name="connsiteY9" fmla="*/ 665967 h 896472"/>
                      <a:gd name="connsiteX0" fmla="*/ 1304875 w 2485976"/>
                      <a:gd name="connsiteY0" fmla="*/ 896472 h 987912"/>
                      <a:gd name="connsiteX1" fmla="*/ 549598 w 2485976"/>
                      <a:gd name="connsiteY1" fmla="*/ 517713 h 987912"/>
                      <a:gd name="connsiteX2" fmla="*/ 0 w 2485976"/>
                      <a:gd name="connsiteY2" fmla="*/ 665967 h 987912"/>
                      <a:gd name="connsiteX3" fmla="*/ 411198 w 2485976"/>
                      <a:gd name="connsiteY3" fmla="*/ 428403 h 987912"/>
                      <a:gd name="connsiteX4" fmla="*/ 820782 w 2485976"/>
                      <a:gd name="connsiteY4" fmla="*/ 228600 h 987912"/>
                      <a:gd name="connsiteX5" fmla="*/ 1238191 w 2485976"/>
                      <a:gd name="connsiteY5" fmla="*/ 99737 h 987912"/>
                      <a:gd name="connsiteX6" fmla="*/ 1651746 w 2485976"/>
                      <a:gd name="connsiteY6" fmla="*/ 61637 h 987912"/>
                      <a:gd name="connsiteX7" fmla="*/ 2051187 w 2485976"/>
                      <a:gd name="connsiteY7" fmla="*/ 71718 h 987912"/>
                      <a:gd name="connsiteX8" fmla="*/ 2485976 w 2485976"/>
                      <a:gd name="connsiteY8" fmla="*/ 0 h 987912"/>
                      <a:gd name="connsiteX9" fmla="*/ 1396315 w 2485976"/>
                      <a:gd name="connsiteY9" fmla="*/ 987912 h 987912"/>
                      <a:gd name="connsiteX0" fmla="*/ 1304875 w 2485976"/>
                      <a:gd name="connsiteY0" fmla="*/ 896472 h 896472"/>
                      <a:gd name="connsiteX1" fmla="*/ 549598 w 2485976"/>
                      <a:gd name="connsiteY1" fmla="*/ 517713 h 896472"/>
                      <a:gd name="connsiteX2" fmla="*/ 0 w 2485976"/>
                      <a:gd name="connsiteY2" fmla="*/ 665967 h 896472"/>
                      <a:gd name="connsiteX3" fmla="*/ 411198 w 2485976"/>
                      <a:gd name="connsiteY3" fmla="*/ 428403 h 896472"/>
                      <a:gd name="connsiteX4" fmla="*/ 820782 w 2485976"/>
                      <a:gd name="connsiteY4" fmla="*/ 228600 h 896472"/>
                      <a:gd name="connsiteX5" fmla="*/ 1238191 w 2485976"/>
                      <a:gd name="connsiteY5" fmla="*/ 99737 h 896472"/>
                      <a:gd name="connsiteX6" fmla="*/ 1651746 w 2485976"/>
                      <a:gd name="connsiteY6" fmla="*/ 61637 h 896472"/>
                      <a:gd name="connsiteX7" fmla="*/ 2051187 w 2485976"/>
                      <a:gd name="connsiteY7" fmla="*/ 71718 h 896472"/>
                      <a:gd name="connsiteX8" fmla="*/ 2485976 w 2485976"/>
                      <a:gd name="connsiteY8" fmla="*/ 0 h 896472"/>
                      <a:gd name="connsiteX0" fmla="*/ 549598 w 2485976"/>
                      <a:gd name="connsiteY0" fmla="*/ 517713 h 665967"/>
                      <a:gd name="connsiteX1" fmla="*/ 0 w 2485976"/>
                      <a:gd name="connsiteY1" fmla="*/ 665967 h 665967"/>
                      <a:gd name="connsiteX2" fmla="*/ 411198 w 2485976"/>
                      <a:gd name="connsiteY2" fmla="*/ 428403 h 665967"/>
                      <a:gd name="connsiteX3" fmla="*/ 820782 w 2485976"/>
                      <a:gd name="connsiteY3" fmla="*/ 228600 h 665967"/>
                      <a:gd name="connsiteX4" fmla="*/ 1238191 w 2485976"/>
                      <a:gd name="connsiteY4" fmla="*/ 99737 h 665967"/>
                      <a:gd name="connsiteX5" fmla="*/ 1651746 w 2485976"/>
                      <a:gd name="connsiteY5" fmla="*/ 61637 h 665967"/>
                      <a:gd name="connsiteX6" fmla="*/ 2051187 w 2485976"/>
                      <a:gd name="connsiteY6" fmla="*/ 71718 h 665967"/>
                      <a:gd name="connsiteX7" fmla="*/ 2485976 w 2485976"/>
                      <a:gd name="connsiteY7" fmla="*/ 0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51187 w 2477012"/>
                      <a:gd name="connsiteY5" fmla="*/ 76200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63878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4637"/>
                      <a:gd name="connsiteY0" fmla="*/ 0 h 463080"/>
                      <a:gd name="connsiteX1" fmla="*/ 408823 w 2474637"/>
                      <a:gd name="connsiteY1" fmla="*/ 463080 h 463080"/>
                      <a:gd name="connsiteX2" fmla="*/ 818407 w 2474637"/>
                      <a:gd name="connsiteY2" fmla="*/ 263277 h 463080"/>
                      <a:gd name="connsiteX3" fmla="*/ 1235816 w 2474637"/>
                      <a:gd name="connsiteY3" fmla="*/ 134414 h 463080"/>
                      <a:gd name="connsiteX4" fmla="*/ 1640406 w 2474637"/>
                      <a:gd name="connsiteY4" fmla="*/ 100796 h 463080"/>
                      <a:gd name="connsiteX5" fmla="*/ 2057776 w 2474637"/>
                      <a:gd name="connsiteY5" fmla="*/ 113119 h 463080"/>
                      <a:gd name="connsiteX6" fmla="*/ 2474637 w 2474637"/>
                      <a:gd name="connsiteY6" fmla="*/ 30195 h 463080"/>
                      <a:gd name="connsiteX0" fmla="*/ 0 w 2474637"/>
                      <a:gd name="connsiteY0" fmla="*/ 7183 h 270460"/>
                      <a:gd name="connsiteX1" fmla="*/ 408823 w 2474637"/>
                      <a:gd name="connsiteY1" fmla="*/ 0 h 270460"/>
                      <a:gd name="connsiteX2" fmla="*/ 818407 w 2474637"/>
                      <a:gd name="connsiteY2" fmla="*/ 270460 h 270460"/>
                      <a:gd name="connsiteX3" fmla="*/ 1235816 w 2474637"/>
                      <a:gd name="connsiteY3" fmla="*/ 141597 h 270460"/>
                      <a:gd name="connsiteX4" fmla="*/ 1640406 w 2474637"/>
                      <a:gd name="connsiteY4" fmla="*/ 107979 h 270460"/>
                      <a:gd name="connsiteX5" fmla="*/ 2057776 w 2474637"/>
                      <a:gd name="connsiteY5" fmla="*/ 120302 h 270460"/>
                      <a:gd name="connsiteX6" fmla="*/ 2474637 w 2474637"/>
                      <a:gd name="connsiteY6" fmla="*/ 37378 h 270460"/>
                      <a:gd name="connsiteX0" fmla="*/ 0 w 2474637"/>
                      <a:gd name="connsiteY0" fmla="*/ 19355 h 153769"/>
                      <a:gd name="connsiteX1" fmla="*/ 408823 w 2474637"/>
                      <a:gd name="connsiteY1" fmla="*/ 12172 h 153769"/>
                      <a:gd name="connsiteX2" fmla="*/ 823157 w 2474637"/>
                      <a:gd name="connsiteY2" fmla="*/ 0 h 153769"/>
                      <a:gd name="connsiteX3" fmla="*/ 1235816 w 2474637"/>
                      <a:gd name="connsiteY3" fmla="*/ 153769 h 153769"/>
                      <a:gd name="connsiteX4" fmla="*/ 1640406 w 2474637"/>
                      <a:gd name="connsiteY4" fmla="*/ 120151 h 153769"/>
                      <a:gd name="connsiteX5" fmla="*/ 2057776 w 2474637"/>
                      <a:gd name="connsiteY5" fmla="*/ 132474 h 153769"/>
                      <a:gd name="connsiteX6" fmla="*/ 2474637 w 2474637"/>
                      <a:gd name="connsiteY6" fmla="*/ 49550 h 153769"/>
                      <a:gd name="connsiteX0" fmla="*/ 0 w 2474637"/>
                      <a:gd name="connsiteY0" fmla="*/ 34216 h 147335"/>
                      <a:gd name="connsiteX1" fmla="*/ 408823 w 2474637"/>
                      <a:gd name="connsiteY1" fmla="*/ 27033 h 147335"/>
                      <a:gd name="connsiteX2" fmla="*/ 823157 w 2474637"/>
                      <a:gd name="connsiteY2" fmla="*/ 14861 h 147335"/>
                      <a:gd name="connsiteX3" fmla="*/ 1235816 w 2474637"/>
                      <a:gd name="connsiteY3" fmla="*/ 0 h 147335"/>
                      <a:gd name="connsiteX4" fmla="*/ 1640406 w 2474637"/>
                      <a:gd name="connsiteY4" fmla="*/ 135012 h 147335"/>
                      <a:gd name="connsiteX5" fmla="*/ 2057776 w 2474637"/>
                      <a:gd name="connsiteY5" fmla="*/ 147335 h 147335"/>
                      <a:gd name="connsiteX6" fmla="*/ 2474637 w 2474637"/>
                      <a:gd name="connsiteY6" fmla="*/ 64411 h 147335"/>
                      <a:gd name="connsiteX0" fmla="*/ 0 w 2474637"/>
                      <a:gd name="connsiteY0" fmla="*/ 41708 h 154827"/>
                      <a:gd name="connsiteX1" fmla="*/ 408823 w 2474637"/>
                      <a:gd name="connsiteY1" fmla="*/ 34525 h 154827"/>
                      <a:gd name="connsiteX2" fmla="*/ 823157 w 2474637"/>
                      <a:gd name="connsiteY2" fmla="*/ 22353 h 154827"/>
                      <a:gd name="connsiteX3" fmla="*/ 1235816 w 2474637"/>
                      <a:gd name="connsiteY3" fmla="*/ 7492 h 154827"/>
                      <a:gd name="connsiteX4" fmla="*/ 1640406 w 2474637"/>
                      <a:gd name="connsiteY4" fmla="*/ 0 h 154827"/>
                      <a:gd name="connsiteX5" fmla="*/ 2057776 w 2474637"/>
                      <a:gd name="connsiteY5" fmla="*/ 154827 h 154827"/>
                      <a:gd name="connsiteX6" fmla="*/ 2474637 w 2474637"/>
                      <a:gd name="connsiteY6" fmla="*/ 71903 h 154827"/>
                      <a:gd name="connsiteX0" fmla="*/ 0 w 2474637"/>
                      <a:gd name="connsiteY0" fmla="*/ 48385 h 78580"/>
                      <a:gd name="connsiteX1" fmla="*/ 408823 w 2474637"/>
                      <a:gd name="connsiteY1" fmla="*/ 41202 h 78580"/>
                      <a:gd name="connsiteX2" fmla="*/ 823157 w 2474637"/>
                      <a:gd name="connsiteY2" fmla="*/ 29030 h 78580"/>
                      <a:gd name="connsiteX3" fmla="*/ 1235816 w 2474637"/>
                      <a:gd name="connsiteY3" fmla="*/ 14169 h 78580"/>
                      <a:gd name="connsiteX4" fmla="*/ 1640406 w 2474637"/>
                      <a:gd name="connsiteY4" fmla="*/ 6677 h 78580"/>
                      <a:gd name="connsiteX5" fmla="*/ 2060151 w 2474637"/>
                      <a:gd name="connsiteY5" fmla="*/ 0 h 78580"/>
                      <a:gd name="connsiteX6" fmla="*/ 2474637 w 2474637"/>
                      <a:gd name="connsiteY6" fmla="*/ 78580 h 78580"/>
                      <a:gd name="connsiteX0" fmla="*/ 0 w 2479388"/>
                      <a:gd name="connsiteY0" fmla="*/ 48385 h 48385"/>
                      <a:gd name="connsiteX1" fmla="*/ 408823 w 2479388"/>
                      <a:gd name="connsiteY1" fmla="*/ 41202 h 48385"/>
                      <a:gd name="connsiteX2" fmla="*/ 823157 w 2479388"/>
                      <a:gd name="connsiteY2" fmla="*/ 29030 h 48385"/>
                      <a:gd name="connsiteX3" fmla="*/ 1235816 w 2479388"/>
                      <a:gd name="connsiteY3" fmla="*/ 14169 h 48385"/>
                      <a:gd name="connsiteX4" fmla="*/ 1640406 w 2479388"/>
                      <a:gd name="connsiteY4" fmla="*/ 6677 h 48385"/>
                      <a:gd name="connsiteX5" fmla="*/ 2060151 w 2479388"/>
                      <a:gd name="connsiteY5" fmla="*/ 0 h 48385"/>
                      <a:gd name="connsiteX6" fmla="*/ 2479388 w 2479388"/>
                      <a:gd name="connsiteY6" fmla="*/ 7328 h 4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388" h="48385">
                        <a:moveTo>
                          <a:pt x="0" y="48385"/>
                        </a:moveTo>
                        <a:lnTo>
                          <a:pt x="408823" y="41202"/>
                        </a:lnTo>
                        <a:lnTo>
                          <a:pt x="823157" y="29030"/>
                        </a:lnTo>
                        <a:lnTo>
                          <a:pt x="1235816" y="14169"/>
                        </a:lnTo>
                        <a:lnTo>
                          <a:pt x="1640406" y="6677"/>
                        </a:lnTo>
                        <a:lnTo>
                          <a:pt x="2060151" y="0"/>
                        </a:lnTo>
                        <a:lnTo>
                          <a:pt x="2479388" y="7328"/>
                        </a:lnTo>
                      </a:path>
                    </a:pathLst>
                  </a:custGeom>
                  <a:noFill/>
                  <a:ln w="38100">
                    <a:solidFill>
                      <a:srgbClr val="0255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8" name="Retângulo 77">
                    <a:extLst>
                      <a:ext uri="{FF2B5EF4-FFF2-40B4-BE49-F238E27FC236}">
                        <a16:creationId xmlns:a16="http://schemas.microsoft.com/office/drawing/2014/main" id="{68ACFCF6-4403-4E47-A78B-094F0F8C26C7}"/>
                      </a:ext>
                    </a:extLst>
                  </p:cNvPr>
                  <p:cNvSpPr/>
                  <p:nvPr/>
                </p:nvSpPr>
                <p:spPr>
                  <a:xfrm>
                    <a:off x="2290482" y="2444639"/>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9" name="Retângulo 78">
                    <a:extLst>
                      <a:ext uri="{FF2B5EF4-FFF2-40B4-BE49-F238E27FC236}">
                        <a16:creationId xmlns:a16="http://schemas.microsoft.com/office/drawing/2014/main" id="{E55C7C04-10C6-4369-8E4F-8B514E97CD76}"/>
                      </a:ext>
                    </a:extLst>
                  </p:cNvPr>
                  <p:cNvSpPr/>
                  <p:nvPr/>
                </p:nvSpPr>
                <p:spPr>
                  <a:xfrm>
                    <a:off x="2702301" y="2441175"/>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0" name="Retângulo 79">
                    <a:extLst>
                      <a:ext uri="{FF2B5EF4-FFF2-40B4-BE49-F238E27FC236}">
                        <a16:creationId xmlns:a16="http://schemas.microsoft.com/office/drawing/2014/main" id="{3CF3C337-02EC-43BF-8485-7CDC554D4FC4}"/>
                      </a:ext>
                    </a:extLst>
                  </p:cNvPr>
                  <p:cNvSpPr/>
                  <p:nvPr/>
                </p:nvSpPr>
                <p:spPr>
                  <a:xfrm>
                    <a:off x="3119057" y="2430783"/>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1" name="Retângulo 80">
                    <a:extLst>
                      <a:ext uri="{FF2B5EF4-FFF2-40B4-BE49-F238E27FC236}">
                        <a16:creationId xmlns:a16="http://schemas.microsoft.com/office/drawing/2014/main" id="{87C94976-2063-46EB-A216-B34EB0BF9A4F}"/>
                      </a:ext>
                    </a:extLst>
                  </p:cNvPr>
                  <p:cNvSpPr/>
                  <p:nvPr/>
                </p:nvSpPr>
                <p:spPr>
                  <a:xfrm>
                    <a:off x="3528172" y="2416282"/>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2" name="Retângulo 81">
                    <a:extLst>
                      <a:ext uri="{FF2B5EF4-FFF2-40B4-BE49-F238E27FC236}">
                        <a16:creationId xmlns:a16="http://schemas.microsoft.com/office/drawing/2014/main" id="{10713022-2877-4EB3-8FDA-BA89773D773A}"/>
                      </a:ext>
                    </a:extLst>
                  </p:cNvPr>
                  <p:cNvSpPr/>
                  <p:nvPr/>
                </p:nvSpPr>
                <p:spPr>
                  <a:xfrm>
                    <a:off x="3938307" y="2405336"/>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3" name="Retângulo 82">
                    <a:extLst>
                      <a:ext uri="{FF2B5EF4-FFF2-40B4-BE49-F238E27FC236}">
                        <a16:creationId xmlns:a16="http://schemas.microsoft.com/office/drawing/2014/main" id="{D82A6D20-5308-4774-B61A-2C973DF6BBF5}"/>
                      </a:ext>
                    </a:extLst>
                  </p:cNvPr>
                  <p:cNvSpPr/>
                  <p:nvPr/>
                </p:nvSpPr>
                <p:spPr>
                  <a:xfrm>
                    <a:off x="4353375" y="2405336"/>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4" name="Retângulo 83">
                    <a:extLst>
                      <a:ext uri="{FF2B5EF4-FFF2-40B4-BE49-F238E27FC236}">
                        <a16:creationId xmlns:a16="http://schemas.microsoft.com/office/drawing/2014/main" id="{4C52B62A-9216-4738-8F6D-7A2F46FDD9CF}"/>
                      </a:ext>
                    </a:extLst>
                  </p:cNvPr>
                  <p:cNvSpPr/>
                  <p:nvPr/>
                </p:nvSpPr>
                <p:spPr>
                  <a:xfrm>
                    <a:off x="4770789" y="2412648"/>
                    <a:ext cx="94122" cy="9412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9" name="Retângulo 98">
                    <a:extLst>
                      <a:ext uri="{FF2B5EF4-FFF2-40B4-BE49-F238E27FC236}">
                        <a16:creationId xmlns:a16="http://schemas.microsoft.com/office/drawing/2014/main" id="{16FC2B56-ED6D-45D2-B9CD-6CDD24B3125E}"/>
                      </a:ext>
                    </a:extLst>
                  </p:cNvPr>
                  <p:cNvSpPr/>
                  <p:nvPr/>
                </p:nvSpPr>
                <p:spPr>
                  <a:xfrm>
                    <a:off x="5779704" y="3308746"/>
                    <a:ext cx="112542" cy="112542"/>
                  </a:xfrm>
                  <a:prstGeom prst="rect">
                    <a:avLst/>
                  </a:prstGeom>
                  <a:solidFill>
                    <a:srgbClr val="02555C"/>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nvGrpSpPr>
                <p:cNvPr id="67" name="Agrupar 66">
                  <a:extLst>
                    <a:ext uri="{FF2B5EF4-FFF2-40B4-BE49-F238E27FC236}">
                      <a16:creationId xmlns:a16="http://schemas.microsoft.com/office/drawing/2014/main" id="{A8955BB2-DF8D-4C6F-93B6-1BE359C769F1}"/>
                    </a:ext>
                  </a:extLst>
                </p:cNvPr>
                <p:cNvGrpSpPr/>
                <p:nvPr/>
              </p:nvGrpSpPr>
              <p:grpSpPr>
                <a:xfrm>
                  <a:off x="2290825" y="2868420"/>
                  <a:ext cx="3603030" cy="1063094"/>
                  <a:chOff x="2290825" y="2868420"/>
                  <a:chExt cx="3603030" cy="1063094"/>
                </a:xfrm>
              </p:grpSpPr>
              <p:grpSp>
                <p:nvGrpSpPr>
                  <p:cNvPr id="68" name="Agrupar 67">
                    <a:extLst>
                      <a:ext uri="{FF2B5EF4-FFF2-40B4-BE49-F238E27FC236}">
                        <a16:creationId xmlns:a16="http://schemas.microsoft.com/office/drawing/2014/main" id="{C232C69E-2303-4F1A-ADDC-20F1CC42E132}"/>
                      </a:ext>
                    </a:extLst>
                  </p:cNvPr>
                  <p:cNvGrpSpPr/>
                  <p:nvPr/>
                </p:nvGrpSpPr>
                <p:grpSpPr>
                  <a:xfrm>
                    <a:off x="2336902" y="2868420"/>
                    <a:ext cx="3556953" cy="1063094"/>
                    <a:chOff x="2336902" y="2868420"/>
                    <a:chExt cx="3556953" cy="1063094"/>
                  </a:xfrm>
                </p:grpSpPr>
                <p:sp>
                  <p:nvSpPr>
                    <p:cNvPr id="70" name="Retângulo 43">
                      <a:extLst>
                        <a:ext uri="{FF2B5EF4-FFF2-40B4-BE49-F238E27FC236}">
                          <a16:creationId xmlns:a16="http://schemas.microsoft.com/office/drawing/2014/main" id="{A8DEB1BF-3D62-4A8F-BEEE-1BF01777D275}"/>
                        </a:ext>
                      </a:extLst>
                    </p:cNvPr>
                    <p:cNvSpPr/>
                    <p:nvPr/>
                  </p:nvSpPr>
                  <p:spPr>
                    <a:xfrm>
                      <a:off x="2336902" y="3871729"/>
                      <a:ext cx="2479789" cy="7089"/>
                    </a:xfrm>
                    <a:custGeom>
                      <a:avLst/>
                      <a:gdLst>
                        <a:gd name="connsiteX0" fmla="*/ 0 w 1901580"/>
                        <a:gd name="connsiteY0" fmla="*/ 0 h 397475"/>
                        <a:gd name="connsiteX1" fmla="*/ 1901580 w 1901580"/>
                        <a:gd name="connsiteY1" fmla="*/ 0 h 397475"/>
                        <a:gd name="connsiteX2" fmla="*/ 1901580 w 1901580"/>
                        <a:gd name="connsiteY2" fmla="*/ 397475 h 397475"/>
                        <a:gd name="connsiteX3" fmla="*/ 0 w 1901580"/>
                        <a:gd name="connsiteY3" fmla="*/ 397475 h 397475"/>
                        <a:gd name="connsiteX4" fmla="*/ 0 w 1901580"/>
                        <a:gd name="connsiteY4" fmla="*/ 0 h 397475"/>
                        <a:gd name="connsiteX0" fmla="*/ 0 w 2105527"/>
                        <a:gd name="connsiteY0" fmla="*/ 0 h 453505"/>
                        <a:gd name="connsiteX1" fmla="*/ 2105527 w 2105527"/>
                        <a:gd name="connsiteY1" fmla="*/ 56030 h 453505"/>
                        <a:gd name="connsiteX2" fmla="*/ 2105527 w 2105527"/>
                        <a:gd name="connsiteY2" fmla="*/ 453505 h 453505"/>
                        <a:gd name="connsiteX3" fmla="*/ 203947 w 2105527"/>
                        <a:gd name="connsiteY3" fmla="*/ 453505 h 453505"/>
                        <a:gd name="connsiteX4" fmla="*/ 0 w 2105527"/>
                        <a:gd name="connsiteY4" fmla="*/ 0 h 453505"/>
                        <a:gd name="connsiteX0" fmla="*/ 0 w 2105527"/>
                        <a:gd name="connsiteY0" fmla="*/ 230840 h 684345"/>
                        <a:gd name="connsiteX1" fmla="*/ 415680 w 2105527"/>
                        <a:gd name="connsiteY1" fmla="*/ 0 h 684345"/>
                        <a:gd name="connsiteX2" fmla="*/ 2105527 w 2105527"/>
                        <a:gd name="connsiteY2" fmla="*/ 684345 h 684345"/>
                        <a:gd name="connsiteX3" fmla="*/ 203947 w 2105527"/>
                        <a:gd name="connsiteY3" fmla="*/ 684345 h 684345"/>
                        <a:gd name="connsiteX4" fmla="*/ 0 w 2105527"/>
                        <a:gd name="connsiteY4" fmla="*/ 230840 h 684345"/>
                        <a:gd name="connsiteX0" fmla="*/ 0 w 2105527"/>
                        <a:gd name="connsiteY0" fmla="*/ 237564 h 691069"/>
                        <a:gd name="connsiteX1" fmla="*/ 411198 w 2105527"/>
                        <a:gd name="connsiteY1" fmla="*/ 0 h 691069"/>
                        <a:gd name="connsiteX2" fmla="*/ 2105527 w 2105527"/>
                        <a:gd name="connsiteY2" fmla="*/ 691069 h 691069"/>
                        <a:gd name="connsiteX3" fmla="*/ 203947 w 2105527"/>
                        <a:gd name="connsiteY3" fmla="*/ 691069 h 691069"/>
                        <a:gd name="connsiteX4" fmla="*/ 0 w 2105527"/>
                        <a:gd name="connsiteY4" fmla="*/ 237564 h 691069"/>
                        <a:gd name="connsiteX0" fmla="*/ 0 w 2105527"/>
                        <a:gd name="connsiteY0" fmla="*/ 237564 h 691069"/>
                        <a:gd name="connsiteX1" fmla="*/ 411198 w 2105527"/>
                        <a:gd name="connsiteY1" fmla="*/ 0 h 691069"/>
                        <a:gd name="connsiteX2" fmla="*/ 1674670 w 2105527"/>
                        <a:gd name="connsiteY2" fmla="*/ 519614 h 691069"/>
                        <a:gd name="connsiteX3" fmla="*/ 2105527 w 2105527"/>
                        <a:gd name="connsiteY3" fmla="*/ 691069 h 691069"/>
                        <a:gd name="connsiteX4" fmla="*/ 203947 w 2105527"/>
                        <a:gd name="connsiteY4" fmla="*/ 691069 h 691069"/>
                        <a:gd name="connsiteX5" fmla="*/ 0 w 2105527"/>
                        <a:gd name="connsiteY5" fmla="*/ 237564 h 691069"/>
                        <a:gd name="connsiteX0" fmla="*/ 0 w 2105527"/>
                        <a:gd name="connsiteY0" fmla="*/ 437367 h 890872"/>
                        <a:gd name="connsiteX1" fmla="*/ 411198 w 2105527"/>
                        <a:gd name="connsiteY1" fmla="*/ 199803 h 890872"/>
                        <a:gd name="connsiteX2" fmla="*/ 820782 w 2105527"/>
                        <a:gd name="connsiteY2" fmla="*/ 0 h 890872"/>
                        <a:gd name="connsiteX3" fmla="*/ 2105527 w 2105527"/>
                        <a:gd name="connsiteY3" fmla="*/ 890872 h 890872"/>
                        <a:gd name="connsiteX4" fmla="*/ 203947 w 2105527"/>
                        <a:gd name="connsiteY4" fmla="*/ 890872 h 890872"/>
                        <a:gd name="connsiteX5" fmla="*/ 0 w 2105527"/>
                        <a:gd name="connsiteY5" fmla="*/ 437367 h 890872"/>
                        <a:gd name="connsiteX0" fmla="*/ 0 w 1238191"/>
                        <a:gd name="connsiteY0" fmla="*/ 566230 h 1019735"/>
                        <a:gd name="connsiteX1" fmla="*/ 411198 w 1238191"/>
                        <a:gd name="connsiteY1" fmla="*/ 328666 h 1019735"/>
                        <a:gd name="connsiteX2" fmla="*/ 820782 w 1238191"/>
                        <a:gd name="connsiteY2" fmla="*/ 128863 h 1019735"/>
                        <a:gd name="connsiteX3" fmla="*/ 1238191 w 1238191"/>
                        <a:gd name="connsiteY3" fmla="*/ 0 h 1019735"/>
                        <a:gd name="connsiteX4" fmla="*/ 203947 w 1238191"/>
                        <a:gd name="connsiteY4" fmla="*/ 1019735 h 1019735"/>
                        <a:gd name="connsiteX5" fmla="*/ 0 w 1238191"/>
                        <a:gd name="connsiteY5" fmla="*/ 566230 h 1019735"/>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0 w 1656229"/>
                        <a:gd name="connsiteY5" fmla="*/ 604330 h 604330"/>
                        <a:gd name="connsiteX0" fmla="*/ 0 w 1656229"/>
                        <a:gd name="connsiteY0" fmla="*/ 604330 h 604330"/>
                        <a:gd name="connsiteX1" fmla="*/ 411198 w 1656229"/>
                        <a:gd name="connsiteY1" fmla="*/ 366766 h 604330"/>
                        <a:gd name="connsiteX2" fmla="*/ 820782 w 1656229"/>
                        <a:gd name="connsiteY2" fmla="*/ 166963 h 604330"/>
                        <a:gd name="connsiteX3" fmla="*/ 1238191 w 1656229"/>
                        <a:gd name="connsiteY3" fmla="*/ 38100 h 604330"/>
                        <a:gd name="connsiteX4" fmla="*/ 1656229 w 1656229"/>
                        <a:gd name="connsiteY4" fmla="*/ 0 h 604330"/>
                        <a:gd name="connsiteX5" fmla="*/ 1044899 w 1656229"/>
                        <a:gd name="connsiteY5" fmla="*/ 216269 h 604330"/>
                        <a:gd name="connsiteX6" fmla="*/ 0 w 1656229"/>
                        <a:gd name="connsiteY6" fmla="*/ 604330 h 604330"/>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6229 w 2053428"/>
                        <a:gd name="connsiteY4" fmla="*/ 0 h 604330"/>
                        <a:gd name="connsiteX5" fmla="*/ 2053428 w 2053428"/>
                        <a:gd name="connsiteY5" fmla="*/ 14563 h 604330"/>
                        <a:gd name="connsiteX6" fmla="*/ 0 w 2053428"/>
                        <a:gd name="connsiteY6" fmla="*/ 604330 h 604330"/>
                        <a:gd name="connsiteX0" fmla="*/ 0 w 2053428"/>
                        <a:gd name="connsiteY0" fmla="*/ 589767 h 589767"/>
                        <a:gd name="connsiteX1" fmla="*/ 411198 w 2053428"/>
                        <a:gd name="connsiteY1" fmla="*/ 352203 h 589767"/>
                        <a:gd name="connsiteX2" fmla="*/ 820782 w 2053428"/>
                        <a:gd name="connsiteY2" fmla="*/ 152400 h 589767"/>
                        <a:gd name="connsiteX3" fmla="*/ 1238191 w 2053428"/>
                        <a:gd name="connsiteY3" fmla="*/ 23537 h 589767"/>
                        <a:gd name="connsiteX4" fmla="*/ 1656229 w 2053428"/>
                        <a:gd name="connsiteY4" fmla="*/ 30260 h 589767"/>
                        <a:gd name="connsiteX5" fmla="*/ 2053428 w 2053428"/>
                        <a:gd name="connsiteY5" fmla="*/ 0 h 589767"/>
                        <a:gd name="connsiteX6" fmla="*/ 0 w 2053428"/>
                        <a:gd name="connsiteY6" fmla="*/ 589767 h 589767"/>
                        <a:gd name="connsiteX0" fmla="*/ 0 w 2053428"/>
                        <a:gd name="connsiteY0" fmla="*/ 595365 h 595365"/>
                        <a:gd name="connsiteX1" fmla="*/ 411198 w 2053428"/>
                        <a:gd name="connsiteY1" fmla="*/ 357801 h 595365"/>
                        <a:gd name="connsiteX2" fmla="*/ 820782 w 2053428"/>
                        <a:gd name="connsiteY2" fmla="*/ 157998 h 595365"/>
                        <a:gd name="connsiteX3" fmla="*/ 1238191 w 2053428"/>
                        <a:gd name="connsiteY3" fmla="*/ 29135 h 595365"/>
                        <a:gd name="connsiteX4" fmla="*/ 1656229 w 2053428"/>
                        <a:gd name="connsiteY4" fmla="*/ 0 h 595365"/>
                        <a:gd name="connsiteX5" fmla="*/ 2053428 w 2053428"/>
                        <a:gd name="connsiteY5" fmla="*/ 5598 h 595365"/>
                        <a:gd name="connsiteX6" fmla="*/ 0 w 2053428"/>
                        <a:gd name="connsiteY6" fmla="*/ 595365 h 595365"/>
                        <a:gd name="connsiteX0" fmla="*/ 0 w 2053428"/>
                        <a:gd name="connsiteY0" fmla="*/ 604330 h 604330"/>
                        <a:gd name="connsiteX1" fmla="*/ 411198 w 2053428"/>
                        <a:gd name="connsiteY1" fmla="*/ 366766 h 604330"/>
                        <a:gd name="connsiteX2" fmla="*/ 820782 w 2053428"/>
                        <a:gd name="connsiteY2" fmla="*/ 166963 h 604330"/>
                        <a:gd name="connsiteX3" fmla="*/ 1238191 w 2053428"/>
                        <a:gd name="connsiteY3" fmla="*/ 38100 h 604330"/>
                        <a:gd name="connsiteX4" fmla="*/ 1651746 w 2053428"/>
                        <a:gd name="connsiteY4" fmla="*/ 0 h 604330"/>
                        <a:gd name="connsiteX5" fmla="*/ 2053428 w 2053428"/>
                        <a:gd name="connsiteY5" fmla="*/ 14563 h 604330"/>
                        <a:gd name="connsiteX6" fmla="*/ 0 w 2053428"/>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7840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0 w 2051187"/>
                        <a:gd name="connsiteY6" fmla="*/ 604330 h 604330"/>
                        <a:gd name="connsiteX0" fmla="*/ 0 w 2051187"/>
                        <a:gd name="connsiteY0" fmla="*/ 604330 h 604330"/>
                        <a:gd name="connsiteX1" fmla="*/ 411198 w 2051187"/>
                        <a:gd name="connsiteY1" fmla="*/ 366766 h 604330"/>
                        <a:gd name="connsiteX2" fmla="*/ 820782 w 2051187"/>
                        <a:gd name="connsiteY2" fmla="*/ 166963 h 604330"/>
                        <a:gd name="connsiteX3" fmla="*/ 1238191 w 2051187"/>
                        <a:gd name="connsiteY3" fmla="*/ 38100 h 604330"/>
                        <a:gd name="connsiteX4" fmla="*/ 1651746 w 2051187"/>
                        <a:gd name="connsiteY4" fmla="*/ 0 h 604330"/>
                        <a:gd name="connsiteX5" fmla="*/ 2051187 w 2051187"/>
                        <a:gd name="connsiteY5" fmla="*/ 10081 h 604330"/>
                        <a:gd name="connsiteX6" fmla="*/ 1452794 w 2051187"/>
                        <a:gd name="connsiteY6" fmla="*/ 180410 h 604330"/>
                        <a:gd name="connsiteX7" fmla="*/ 0 w 2051187"/>
                        <a:gd name="connsiteY7" fmla="*/ 604330 h 604330"/>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0 w 2485976"/>
                        <a:gd name="connsiteY7" fmla="*/ 665967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7" fmla="*/ 549598 w 2485976"/>
                        <a:gd name="connsiteY7" fmla="*/ 517713 h 665967"/>
                        <a:gd name="connsiteX8" fmla="*/ 0 w 2485976"/>
                        <a:gd name="connsiteY8" fmla="*/ 665967 h 665967"/>
                        <a:gd name="connsiteX0" fmla="*/ 0 w 2485976"/>
                        <a:gd name="connsiteY0" fmla="*/ 665967 h 896472"/>
                        <a:gd name="connsiteX1" fmla="*/ 411198 w 2485976"/>
                        <a:gd name="connsiteY1" fmla="*/ 428403 h 896472"/>
                        <a:gd name="connsiteX2" fmla="*/ 820782 w 2485976"/>
                        <a:gd name="connsiteY2" fmla="*/ 228600 h 896472"/>
                        <a:gd name="connsiteX3" fmla="*/ 1238191 w 2485976"/>
                        <a:gd name="connsiteY3" fmla="*/ 99737 h 896472"/>
                        <a:gd name="connsiteX4" fmla="*/ 1651746 w 2485976"/>
                        <a:gd name="connsiteY4" fmla="*/ 61637 h 896472"/>
                        <a:gd name="connsiteX5" fmla="*/ 2051187 w 2485976"/>
                        <a:gd name="connsiteY5" fmla="*/ 71718 h 896472"/>
                        <a:gd name="connsiteX6" fmla="*/ 2485976 w 2485976"/>
                        <a:gd name="connsiteY6" fmla="*/ 0 h 896472"/>
                        <a:gd name="connsiteX7" fmla="*/ 1304875 w 2485976"/>
                        <a:gd name="connsiteY7" fmla="*/ 896472 h 896472"/>
                        <a:gd name="connsiteX8" fmla="*/ 549598 w 2485976"/>
                        <a:gd name="connsiteY8" fmla="*/ 517713 h 896472"/>
                        <a:gd name="connsiteX9" fmla="*/ 0 w 2485976"/>
                        <a:gd name="connsiteY9" fmla="*/ 665967 h 896472"/>
                        <a:gd name="connsiteX0" fmla="*/ 1304875 w 2485976"/>
                        <a:gd name="connsiteY0" fmla="*/ 896472 h 987912"/>
                        <a:gd name="connsiteX1" fmla="*/ 549598 w 2485976"/>
                        <a:gd name="connsiteY1" fmla="*/ 517713 h 987912"/>
                        <a:gd name="connsiteX2" fmla="*/ 0 w 2485976"/>
                        <a:gd name="connsiteY2" fmla="*/ 665967 h 987912"/>
                        <a:gd name="connsiteX3" fmla="*/ 411198 w 2485976"/>
                        <a:gd name="connsiteY3" fmla="*/ 428403 h 987912"/>
                        <a:gd name="connsiteX4" fmla="*/ 820782 w 2485976"/>
                        <a:gd name="connsiteY4" fmla="*/ 228600 h 987912"/>
                        <a:gd name="connsiteX5" fmla="*/ 1238191 w 2485976"/>
                        <a:gd name="connsiteY5" fmla="*/ 99737 h 987912"/>
                        <a:gd name="connsiteX6" fmla="*/ 1651746 w 2485976"/>
                        <a:gd name="connsiteY6" fmla="*/ 61637 h 987912"/>
                        <a:gd name="connsiteX7" fmla="*/ 2051187 w 2485976"/>
                        <a:gd name="connsiteY7" fmla="*/ 71718 h 987912"/>
                        <a:gd name="connsiteX8" fmla="*/ 2485976 w 2485976"/>
                        <a:gd name="connsiteY8" fmla="*/ 0 h 987912"/>
                        <a:gd name="connsiteX9" fmla="*/ 1396315 w 2485976"/>
                        <a:gd name="connsiteY9" fmla="*/ 987912 h 987912"/>
                        <a:gd name="connsiteX0" fmla="*/ 1304875 w 2485976"/>
                        <a:gd name="connsiteY0" fmla="*/ 896472 h 896472"/>
                        <a:gd name="connsiteX1" fmla="*/ 549598 w 2485976"/>
                        <a:gd name="connsiteY1" fmla="*/ 517713 h 896472"/>
                        <a:gd name="connsiteX2" fmla="*/ 0 w 2485976"/>
                        <a:gd name="connsiteY2" fmla="*/ 665967 h 896472"/>
                        <a:gd name="connsiteX3" fmla="*/ 411198 w 2485976"/>
                        <a:gd name="connsiteY3" fmla="*/ 428403 h 896472"/>
                        <a:gd name="connsiteX4" fmla="*/ 820782 w 2485976"/>
                        <a:gd name="connsiteY4" fmla="*/ 228600 h 896472"/>
                        <a:gd name="connsiteX5" fmla="*/ 1238191 w 2485976"/>
                        <a:gd name="connsiteY5" fmla="*/ 99737 h 896472"/>
                        <a:gd name="connsiteX6" fmla="*/ 1651746 w 2485976"/>
                        <a:gd name="connsiteY6" fmla="*/ 61637 h 896472"/>
                        <a:gd name="connsiteX7" fmla="*/ 2051187 w 2485976"/>
                        <a:gd name="connsiteY7" fmla="*/ 71718 h 896472"/>
                        <a:gd name="connsiteX8" fmla="*/ 2485976 w 2485976"/>
                        <a:gd name="connsiteY8" fmla="*/ 0 h 896472"/>
                        <a:gd name="connsiteX0" fmla="*/ 549598 w 2485976"/>
                        <a:gd name="connsiteY0" fmla="*/ 517713 h 665967"/>
                        <a:gd name="connsiteX1" fmla="*/ 0 w 2485976"/>
                        <a:gd name="connsiteY1" fmla="*/ 665967 h 665967"/>
                        <a:gd name="connsiteX2" fmla="*/ 411198 w 2485976"/>
                        <a:gd name="connsiteY2" fmla="*/ 428403 h 665967"/>
                        <a:gd name="connsiteX3" fmla="*/ 820782 w 2485976"/>
                        <a:gd name="connsiteY3" fmla="*/ 228600 h 665967"/>
                        <a:gd name="connsiteX4" fmla="*/ 1238191 w 2485976"/>
                        <a:gd name="connsiteY4" fmla="*/ 99737 h 665967"/>
                        <a:gd name="connsiteX5" fmla="*/ 1651746 w 2485976"/>
                        <a:gd name="connsiteY5" fmla="*/ 61637 h 665967"/>
                        <a:gd name="connsiteX6" fmla="*/ 2051187 w 2485976"/>
                        <a:gd name="connsiteY6" fmla="*/ 71718 h 665967"/>
                        <a:gd name="connsiteX7" fmla="*/ 2485976 w 2485976"/>
                        <a:gd name="connsiteY7" fmla="*/ 0 h 665967"/>
                        <a:gd name="connsiteX0" fmla="*/ 0 w 2485976"/>
                        <a:gd name="connsiteY0" fmla="*/ 665967 h 665967"/>
                        <a:gd name="connsiteX1" fmla="*/ 411198 w 2485976"/>
                        <a:gd name="connsiteY1" fmla="*/ 428403 h 665967"/>
                        <a:gd name="connsiteX2" fmla="*/ 820782 w 2485976"/>
                        <a:gd name="connsiteY2" fmla="*/ 228600 h 665967"/>
                        <a:gd name="connsiteX3" fmla="*/ 1238191 w 2485976"/>
                        <a:gd name="connsiteY3" fmla="*/ 99737 h 665967"/>
                        <a:gd name="connsiteX4" fmla="*/ 1651746 w 2485976"/>
                        <a:gd name="connsiteY4" fmla="*/ 61637 h 665967"/>
                        <a:gd name="connsiteX5" fmla="*/ 2051187 w 2485976"/>
                        <a:gd name="connsiteY5" fmla="*/ 71718 h 665967"/>
                        <a:gd name="connsiteX6" fmla="*/ 2485976 w 2485976"/>
                        <a:gd name="connsiteY6" fmla="*/ 0 h 665967"/>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51187 w 2477012"/>
                        <a:gd name="connsiteY5" fmla="*/ 76200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51746 w 2477012"/>
                        <a:gd name="connsiteY4" fmla="*/ 66119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63878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432885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5680 w 2477012"/>
                        <a:gd name="connsiteY1" fmla="*/ 650279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5680 w 2477012"/>
                        <a:gd name="connsiteY1" fmla="*/ 650279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1198 w 2477012"/>
                        <a:gd name="connsiteY1" fmla="*/ 650279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7921 w 2477012"/>
                        <a:gd name="connsiteY1" fmla="*/ 657002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670449"/>
                        <a:gd name="connsiteX1" fmla="*/ 417921 w 2477012"/>
                        <a:gd name="connsiteY1" fmla="*/ 650278 h 670449"/>
                        <a:gd name="connsiteX2" fmla="*/ 820782 w 2477012"/>
                        <a:gd name="connsiteY2" fmla="*/ 233082 h 670449"/>
                        <a:gd name="connsiteX3" fmla="*/ 1238191 w 2477012"/>
                        <a:gd name="connsiteY3" fmla="*/ 104219 h 670449"/>
                        <a:gd name="connsiteX4" fmla="*/ 1642781 w 2477012"/>
                        <a:gd name="connsiteY4" fmla="*/ 70601 h 670449"/>
                        <a:gd name="connsiteX5" fmla="*/ 2060151 w 2477012"/>
                        <a:gd name="connsiteY5" fmla="*/ 82924 h 670449"/>
                        <a:gd name="connsiteX6" fmla="*/ 2477012 w 2477012"/>
                        <a:gd name="connsiteY6" fmla="*/ 0 h 670449"/>
                        <a:gd name="connsiteX0" fmla="*/ 0 w 2477012"/>
                        <a:gd name="connsiteY0" fmla="*/ 670449 h 717176"/>
                        <a:gd name="connsiteX1" fmla="*/ 417921 w 2477012"/>
                        <a:gd name="connsiteY1" fmla="*/ 650278 h 717176"/>
                        <a:gd name="connsiteX2" fmla="*/ 827505 w 2477012"/>
                        <a:gd name="connsiteY2" fmla="*/ 717176 h 717176"/>
                        <a:gd name="connsiteX3" fmla="*/ 1238191 w 2477012"/>
                        <a:gd name="connsiteY3" fmla="*/ 104219 h 717176"/>
                        <a:gd name="connsiteX4" fmla="*/ 1642781 w 2477012"/>
                        <a:gd name="connsiteY4" fmla="*/ 70601 h 717176"/>
                        <a:gd name="connsiteX5" fmla="*/ 2060151 w 2477012"/>
                        <a:gd name="connsiteY5" fmla="*/ 82924 h 717176"/>
                        <a:gd name="connsiteX6" fmla="*/ 2477012 w 2477012"/>
                        <a:gd name="connsiteY6" fmla="*/ 0 h 717176"/>
                        <a:gd name="connsiteX0" fmla="*/ 0 w 2477012"/>
                        <a:gd name="connsiteY0" fmla="*/ 670449 h 848289"/>
                        <a:gd name="connsiteX1" fmla="*/ 417921 w 2477012"/>
                        <a:gd name="connsiteY1" fmla="*/ 650278 h 848289"/>
                        <a:gd name="connsiteX2" fmla="*/ 827505 w 2477012"/>
                        <a:gd name="connsiteY2" fmla="*/ 717176 h 848289"/>
                        <a:gd name="connsiteX3" fmla="*/ 1235950 w 2477012"/>
                        <a:gd name="connsiteY3" fmla="*/ 848289 h 848289"/>
                        <a:gd name="connsiteX4" fmla="*/ 1642781 w 2477012"/>
                        <a:gd name="connsiteY4" fmla="*/ 70601 h 848289"/>
                        <a:gd name="connsiteX5" fmla="*/ 2060151 w 2477012"/>
                        <a:gd name="connsiteY5" fmla="*/ 82924 h 848289"/>
                        <a:gd name="connsiteX6" fmla="*/ 2477012 w 2477012"/>
                        <a:gd name="connsiteY6" fmla="*/ 0 h 848289"/>
                        <a:gd name="connsiteX0" fmla="*/ 0 w 2477012"/>
                        <a:gd name="connsiteY0" fmla="*/ 670449 h 1061201"/>
                        <a:gd name="connsiteX1" fmla="*/ 417921 w 2477012"/>
                        <a:gd name="connsiteY1" fmla="*/ 650278 h 1061201"/>
                        <a:gd name="connsiteX2" fmla="*/ 827505 w 2477012"/>
                        <a:gd name="connsiteY2" fmla="*/ 717176 h 1061201"/>
                        <a:gd name="connsiteX3" fmla="*/ 1235950 w 2477012"/>
                        <a:gd name="connsiteY3" fmla="*/ 848289 h 1061201"/>
                        <a:gd name="connsiteX4" fmla="*/ 1651746 w 2477012"/>
                        <a:gd name="connsiteY4" fmla="*/ 1061201 h 1061201"/>
                        <a:gd name="connsiteX5" fmla="*/ 2060151 w 2477012"/>
                        <a:gd name="connsiteY5" fmla="*/ 82924 h 1061201"/>
                        <a:gd name="connsiteX6" fmla="*/ 2477012 w 2477012"/>
                        <a:gd name="connsiteY6" fmla="*/ 0 h 1061201"/>
                        <a:gd name="connsiteX0" fmla="*/ 0 w 2477012"/>
                        <a:gd name="connsiteY0" fmla="*/ 670449 h 1230406"/>
                        <a:gd name="connsiteX1" fmla="*/ 417921 w 2477012"/>
                        <a:gd name="connsiteY1" fmla="*/ 650278 h 1230406"/>
                        <a:gd name="connsiteX2" fmla="*/ 827505 w 2477012"/>
                        <a:gd name="connsiteY2" fmla="*/ 717176 h 1230406"/>
                        <a:gd name="connsiteX3" fmla="*/ 1235950 w 2477012"/>
                        <a:gd name="connsiteY3" fmla="*/ 848289 h 1230406"/>
                        <a:gd name="connsiteX4" fmla="*/ 1651746 w 2477012"/>
                        <a:gd name="connsiteY4" fmla="*/ 1061201 h 1230406"/>
                        <a:gd name="connsiteX5" fmla="*/ 2062392 w 2477012"/>
                        <a:gd name="connsiteY5" fmla="*/ 1230406 h 1230406"/>
                        <a:gd name="connsiteX6" fmla="*/ 2477012 w 2477012"/>
                        <a:gd name="connsiteY6" fmla="*/ 0 h 1230406"/>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62392 w 2470288"/>
                        <a:gd name="connsiteY5" fmla="*/ 580128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7910 w 2470288"/>
                        <a:gd name="connsiteY5" fmla="*/ 566681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3427 w 2470288"/>
                        <a:gd name="connsiteY5" fmla="*/ 575646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3427 w 2470288"/>
                        <a:gd name="connsiteY5" fmla="*/ 562199 h 716840"/>
                        <a:gd name="connsiteX6" fmla="*/ 2470288 w 2470288"/>
                        <a:gd name="connsiteY6" fmla="*/ 716840 h 716840"/>
                        <a:gd name="connsiteX0" fmla="*/ 0 w 2470288"/>
                        <a:gd name="connsiteY0" fmla="*/ 20171 h 716840"/>
                        <a:gd name="connsiteX1" fmla="*/ 417921 w 2470288"/>
                        <a:gd name="connsiteY1" fmla="*/ 0 h 716840"/>
                        <a:gd name="connsiteX2" fmla="*/ 827505 w 2470288"/>
                        <a:gd name="connsiteY2" fmla="*/ 66898 h 716840"/>
                        <a:gd name="connsiteX3" fmla="*/ 1235950 w 2470288"/>
                        <a:gd name="connsiteY3" fmla="*/ 198011 h 716840"/>
                        <a:gd name="connsiteX4" fmla="*/ 1651746 w 2470288"/>
                        <a:gd name="connsiteY4" fmla="*/ 410923 h 716840"/>
                        <a:gd name="connsiteX5" fmla="*/ 2053427 w 2470288"/>
                        <a:gd name="connsiteY5" fmla="*/ 575646 h 716840"/>
                        <a:gd name="connsiteX6" fmla="*/ 2470288 w 2470288"/>
                        <a:gd name="connsiteY6" fmla="*/ 716840 h 716840"/>
                        <a:gd name="connsiteX0" fmla="*/ 0 w 2472663"/>
                        <a:gd name="connsiteY0" fmla="*/ 827693 h 827693"/>
                        <a:gd name="connsiteX1" fmla="*/ 420296 w 2472663"/>
                        <a:gd name="connsiteY1" fmla="*/ 0 h 827693"/>
                        <a:gd name="connsiteX2" fmla="*/ 829880 w 2472663"/>
                        <a:gd name="connsiteY2" fmla="*/ 66898 h 827693"/>
                        <a:gd name="connsiteX3" fmla="*/ 1238325 w 2472663"/>
                        <a:gd name="connsiteY3" fmla="*/ 198011 h 827693"/>
                        <a:gd name="connsiteX4" fmla="*/ 1654121 w 2472663"/>
                        <a:gd name="connsiteY4" fmla="*/ 410923 h 827693"/>
                        <a:gd name="connsiteX5" fmla="*/ 2055802 w 2472663"/>
                        <a:gd name="connsiteY5" fmla="*/ 575646 h 827693"/>
                        <a:gd name="connsiteX6" fmla="*/ 2472663 w 2472663"/>
                        <a:gd name="connsiteY6" fmla="*/ 716840 h 827693"/>
                        <a:gd name="connsiteX0" fmla="*/ 0 w 2472663"/>
                        <a:gd name="connsiteY0" fmla="*/ 760795 h 766750"/>
                        <a:gd name="connsiteX1" fmla="*/ 417921 w 2472663"/>
                        <a:gd name="connsiteY1" fmla="*/ 766750 h 766750"/>
                        <a:gd name="connsiteX2" fmla="*/ 829880 w 2472663"/>
                        <a:gd name="connsiteY2" fmla="*/ 0 h 766750"/>
                        <a:gd name="connsiteX3" fmla="*/ 1238325 w 2472663"/>
                        <a:gd name="connsiteY3" fmla="*/ 131113 h 766750"/>
                        <a:gd name="connsiteX4" fmla="*/ 1654121 w 2472663"/>
                        <a:gd name="connsiteY4" fmla="*/ 344025 h 766750"/>
                        <a:gd name="connsiteX5" fmla="*/ 2055802 w 2472663"/>
                        <a:gd name="connsiteY5" fmla="*/ 508748 h 766750"/>
                        <a:gd name="connsiteX6" fmla="*/ 2472663 w 2472663"/>
                        <a:gd name="connsiteY6" fmla="*/ 649942 h 766750"/>
                        <a:gd name="connsiteX0" fmla="*/ 0 w 2472663"/>
                        <a:gd name="connsiteY0" fmla="*/ 629682 h 636033"/>
                        <a:gd name="connsiteX1" fmla="*/ 417921 w 2472663"/>
                        <a:gd name="connsiteY1" fmla="*/ 635637 h 636033"/>
                        <a:gd name="connsiteX2" fmla="*/ 825130 w 2472663"/>
                        <a:gd name="connsiteY2" fmla="*/ 636033 h 636033"/>
                        <a:gd name="connsiteX3" fmla="*/ 1238325 w 2472663"/>
                        <a:gd name="connsiteY3" fmla="*/ 0 h 636033"/>
                        <a:gd name="connsiteX4" fmla="*/ 1654121 w 2472663"/>
                        <a:gd name="connsiteY4" fmla="*/ 212912 h 636033"/>
                        <a:gd name="connsiteX5" fmla="*/ 2055802 w 2472663"/>
                        <a:gd name="connsiteY5" fmla="*/ 377635 h 636033"/>
                        <a:gd name="connsiteX6" fmla="*/ 2472663 w 2472663"/>
                        <a:gd name="connsiteY6" fmla="*/ 518829 h 636033"/>
                        <a:gd name="connsiteX0" fmla="*/ 0 w 2472663"/>
                        <a:gd name="connsiteY0" fmla="*/ 416770 h 423121"/>
                        <a:gd name="connsiteX1" fmla="*/ 417921 w 2472663"/>
                        <a:gd name="connsiteY1" fmla="*/ 422725 h 423121"/>
                        <a:gd name="connsiteX2" fmla="*/ 825130 w 2472663"/>
                        <a:gd name="connsiteY2" fmla="*/ 423121 h 423121"/>
                        <a:gd name="connsiteX3" fmla="*/ 1231200 w 2472663"/>
                        <a:gd name="connsiteY3" fmla="*/ 416480 h 423121"/>
                        <a:gd name="connsiteX4" fmla="*/ 1654121 w 2472663"/>
                        <a:gd name="connsiteY4" fmla="*/ 0 h 423121"/>
                        <a:gd name="connsiteX5" fmla="*/ 2055802 w 2472663"/>
                        <a:gd name="connsiteY5" fmla="*/ 164723 h 423121"/>
                        <a:gd name="connsiteX6" fmla="*/ 2472663 w 2472663"/>
                        <a:gd name="connsiteY6" fmla="*/ 305917 h 423121"/>
                        <a:gd name="connsiteX0" fmla="*/ 0 w 2472663"/>
                        <a:gd name="connsiteY0" fmla="*/ 416770 h 422725"/>
                        <a:gd name="connsiteX1" fmla="*/ 417921 w 2472663"/>
                        <a:gd name="connsiteY1" fmla="*/ 422725 h 422725"/>
                        <a:gd name="connsiteX2" fmla="*/ 827505 w 2472663"/>
                        <a:gd name="connsiteY2" fmla="*/ 420746 h 422725"/>
                        <a:gd name="connsiteX3" fmla="*/ 1231200 w 2472663"/>
                        <a:gd name="connsiteY3" fmla="*/ 416480 h 422725"/>
                        <a:gd name="connsiteX4" fmla="*/ 1654121 w 2472663"/>
                        <a:gd name="connsiteY4" fmla="*/ 0 h 422725"/>
                        <a:gd name="connsiteX5" fmla="*/ 2055802 w 2472663"/>
                        <a:gd name="connsiteY5" fmla="*/ 164723 h 422725"/>
                        <a:gd name="connsiteX6" fmla="*/ 2472663 w 2472663"/>
                        <a:gd name="connsiteY6" fmla="*/ 305917 h 422725"/>
                        <a:gd name="connsiteX0" fmla="*/ 0 w 2472663"/>
                        <a:gd name="connsiteY0" fmla="*/ 252047 h 258002"/>
                        <a:gd name="connsiteX1" fmla="*/ 417921 w 2472663"/>
                        <a:gd name="connsiteY1" fmla="*/ 258002 h 258002"/>
                        <a:gd name="connsiteX2" fmla="*/ 827505 w 2472663"/>
                        <a:gd name="connsiteY2" fmla="*/ 256023 h 258002"/>
                        <a:gd name="connsiteX3" fmla="*/ 1231200 w 2472663"/>
                        <a:gd name="connsiteY3" fmla="*/ 251757 h 258002"/>
                        <a:gd name="connsiteX4" fmla="*/ 1642246 w 2472663"/>
                        <a:gd name="connsiteY4" fmla="*/ 250913 h 258002"/>
                        <a:gd name="connsiteX5" fmla="*/ 2055802 w 2472663"/>
                        <a:gd name="connsiteY5" fmla="*/ 0 h 258002"/>
                        <a:gd name="connsiteX6" fmla="*/ 2472663 w 2472663"/>
                        <a:gd name="connsiteY6" fmla="*/ 141194 h 258002"/>
                        <a:gd name="connsiteX0" fmla="*/ 0 w 2472663"/>
                        <a:gd name="connsiteY0" fmla="*/ 110853 h 116808"/>
                        <a:gd name="connsiteX1" fmla="*/ 417921 w 2472663"/>
                        <a:gd name="connsiteY1" fmla="*/ 116808 h 116808"/>
                        <a:gd name="connsiteX2" fmla="*/ 827505 w 2472663"/>
                        <a:gd name="connsiteY2" fmla="*/ 114829 h 116808"/>
                        <a:gd name="connsiteX3" fmla="*/ 1231200 w 2472663"/>
                        <a:gd name="connsiteY3" fmla="*/ 110563 h 116808"/>
                        <a:gd name="connsiteX4" fmla="*/ 1642246 w 2472663"/>
                        <a:gd name="connsiteY4" fmla="*/ 109719 h 116808"/>
                        <a:gd name="connsiteX5" fmla="*/ 2060552 w 2472663"/>
                        <a:gd name="connsiteY5" fmla="*/ 112938 h 116808"/>
                        <a:gd name="connsiteX6" fmla="*/ 2472663 w 2472663"/>
                        <a:gd name="connsiteY6" fmla="*/ 0 h 116808"/>
                        <a:gd name="connsiteX0" fmla="*/ 0 w 2479789"/>
                        <a:gd name="connsiteY0" fmla="*/ 1134 h 7089"/>
                        <a:gd name="connsiteX1" fmla="*/ 417921 w 2479789"/>
                        <a:gd name="connsiteY1" fmla="*/ 7089 h 7089"/>
                        <a:gd name="connsiteX2" fmla="*/ 827505 w 2479789"/>
                        <a:gd name="connsiteY2" fmla="*/ 5110 h 7089"/>
                        <a:gd name="connsiteX3" fmla="*/ 1231200 w 2479789"/>
                        <a:gd name="connsiteY3" fmla="*/ 844 h 7089"/>
                        <a:gd name="connsiteX4" fmla="*/ 1642246 w 2479789"/>
                        <a:gd name="connsiteY4" fmla="*/ 0 h 7089"/>
                        <a:gd name="connsiteX5" fmla="*/ 2060552 w 2479789"/>
                        <a:gd name="connsiteY5" fmla="*/ 3219 h 7089"/>
                        <a:gd name="connsiteX6" fmla="*/ 2479789 w 2479789"/>
                        <a:gd name="connsiteY6" fmla="*/ 1909 h 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789" h="7089">
                          <a:moveTo>
                            <a:pt x="0" y="1134"/>
                          </a:moveTo>
                          <a:lnTo>
                            <a:pt x="417921" y="7089"/>
                          </a:lnTo>
                          <a:lnTo>
                            <a:pt x="827505" y="5110"/>
                          </a:lnTo>
                          <a:lnTo>
                            <a:pt x="1231200" y="844"/>
                          </a:lnTo>
                          <a:lnTo>
                            <a:pt x="1642246" y="0"/>
                          </a:lnTo>
                          <a:lnTo>
                            <a:pt x="2060552" y="3219"/>
                          </a:lnTo>
                          <a:lnTo>
                            <a:pt x="2479789" y="1909"/>
                          </a:lnTo>
                        </a:path>
                      </a:pathLst>
                    </a:custGeom>
                    <a:noFill/>
                    <a:ln w="38100">
                      <a:solidFill>
                        <a:srgbClr val="7122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1" name="Elipse 70">
                      <a:extLst>
                        <a:ext uri="{FF2B5EF4-FFF2-40B4-BE49-F238E27FC236}">
                          <a16:creationId xmlns:a16="http://schemas.microsoft.com/office/drawing/2014/main" id="{E6A15353-6296-4D78-B3AA-E2D8C8B63F5D}"/>
                        </a:ext>
                      </a:extLst>
                    </p:cNvPr>
                    <p:cNvSpPr/>
                    <p:nvPr/>
                  </p:nvSpPr>
                  <p:spPr>
                    <a:xfrm flipH="1">
                      <a:off x="2701984" y="3826566"/>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2" name="Elipse 71">
                      <a:extLst>
                        <a:ext uri="{FF2B5EF4-FFF2-40B4-BE49-F238E27FC236}">
                          <a16:creationId xmlns:a16="http://schemas.microsoft.com/office/drawing/2014/main" id="{1AD83B56-1DE3-4C3F-BAB3-B7A21CA981E4}"/>
                        </a:ext>
                      </a:extLst>
                    </p:cNvPr>
                    <p:cNvSpPr/>
                    <p:nvPr/>
                  </p:nvSpPr>
                  <p:spPr>
                    <a:xfrm flipH="1">
                      <a:off x="3112527" y="3826566"/>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3" name="Elipse 72">
                      <a:extLst>
                        <a:ext uri="{FF2B5EF4-FFF2-40B4-BE49-F238E27FC236}">
                          <a16:creationId xmlns:a16="http://schemas.microsoft.com/office/drawing/2014/main" id="{B44A7DDD-A4B3-4ACB-9097-17B6599D18D7}"/>
                        </a:ext>
                      </a:extLst>
                    </p:cNvPr>
                    <p:cNvSpPr/>
                    <p:nvPr/>
                  </p:nvSpPr>
                  <p:spPr>
                    <a:xfrm flipH="1">
                      <a:off x="3521037" y="3834700"/>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4" name="Elipse 73">
                      <a:extLst>
                        <a:ext uri="{FF2B5EF4-FFF2-40B4-BE49-F238E27FC236}">
                          <a16:creationId xmlns:a16="http://schemas.microsoft.com/office/drawing/2014/main" id="{802EBCAB-3BD3-4312-A871-F688803AF4C7}"/>
                        </a:ext>
                      </a:extLst>
                    </p:cNvPr>
                    <p:cNvSpPr/>
                    <p:nvPr/>
                  </p:nvSpPr>
                  <p:spPr>
                    <a:xfrm flipH="1">
                      <a:off x="3938296" y="3829950"/>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5" name="Elipse 74">
                      <a:extLst>
                        <a:ext uri="{FF2B5EF4-FFF2-40B4-BE49-F238E27FC236}">
                          <a16:creationId xmlns:a16="http://schemas.microsoft.com/office/drawing/2014/main" id="{EB51544A-313C-49BA-B545-44934A97952B}"/>
                        </a:ext>
                      </a:extLst>
                    </p:cNvPr>
                    <p:cNvSpPr/>
                    <p:nvPr/>
                  </p:nvSpPr>
                  <p:spPr>
                    <a:xfrm flipH="1">
                      <a:off x="4347874" y="3826566"/>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6" name="Elipse 75">
                      <a:extLst>
                        <a:ext uri="{FF2B5EF4-FFF2-40B4-BE49-F238E27FC236}">
                          <a16:creationId xmlns:a16="http://schemas.microsoft.com/office/drawing/2014/main" id="{20E46844-A996-47D9-804F-A5E0B401C5D7}"/>
                        </a:ext>
                      </a:extLst>
                    </p:cNvPr>
                    <p:cNvSpPr/>
                    <p:nvPr/>
                  </p:nvSpPr>
                  <p:spPr>
                    <a:xfrm flipH="1">
                      <a:off x="4762596" y="3824050"/>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0" name="Elipse 99">
                      <a:extLst>
                        <a:ext uri="{FF2B5EF4-FFF2-40B4-BE49-F238E27FC236}">
                          <a16:creationId xmlns:a16="http://schemas.microsoft.com/office/drawing/2014/main" id="{C96E90BD-C9EB-4734-93BE-0D5474BCC49F}"/>
                        </a:ext>
                      </a:extLst>
                    </p:cNvPr>
                    <p:cNvSpPr/>
                    <p:nvPr/>
                  </p:nvSpPr>
                  <p:spPr>
                    <a:xfrm flipH="1">
                      <a:off x="5778095" y="2868420"/>
                      <a:ext cx="115760" cy="115760"/>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sp>
                <p:nvSpPr>
                  <p:cNvPr id="69" name="Elipse 68">
                    <a:extLst>
                      <a:ext uri="{FF2B5EF4-FFF2-40B4-BE49-F238E27FC236}">
                        <a16:creationId xmlns:a16="http://schemas.microsoft.com/office/drawing/2014/main" id="{FC71A760-9BE2-43CD-BEDC-0ED917D49CE1}"/>
                      </a:ext>
                    </a:extLst>
                  </p:cNvPr>
                  <p:cNvSpPr/>
                  <p:nvPr/>
                </p:nvSpPr>
                <p:spPr>
                  <a:xfrm flipH="1">
                    <a:off x="2290825" y="3824050"/>
                    <a:ext cx="96814" cy="96814"/>
                  </a:xfrm>
                  <a:prstGeom prst="ellipse">
                    <a:avLst/>
                  </a:prstGeom>
                  <a:solidFill>
                    <a:srgbClr val="712264"/>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grpSp>
          </p:grpSp>
          <p:sp>
            <p:nvSpPr>
              <p:cNvPr id="104" name="CaixaDeTexto 103">
                <a:extLst>
                  <a:ext uri="{FF2B5EF4-FFF2-40B4-BE49-F238E27FC236}">
                    <a16:creationId xmlns:a16="http://schemas.microsoft.com/office/drawing/2014/main" id="{7B413AFE-BA31-4AF5-8C6D-F016617FA124}"/>
                  </a:ext>
                </a:extLst>
              </p:cNvPr>
              <p:cNvSpPr txBox="1"/>
              <p:nvPr/>
            </p:nvSpPr>
            <p:spPr>
              <a:xfrm>
                <a:off x="9909789" y="2756276"/>
                <a:ext cx="1183594" cy="307777"/>
              </a:xfrm>
              <a:prstGeom prst="rect">
                <a:avLst/>
              </a:prstGeom>
              <a:noFill/>
            </p:spPr>
            <p:txBody>
              <a:bodyPr wrap="none" rtlCol="0">
                <a:spAutoFit/>
              </a:bodyPr>
              <a:lstStyle/>
              <a:p>
                <a:r>
                  <a:rPr lang="pt-BR" sz="1400" dirty="0" err="1">
                    <a:latin typeface="Franklin Gothic Book" panose="020B0503020102020204" pitchFamily="34" charset="0"/>
                  </a:rPr>
                  <a:t>Females</a:t>
                </a:r>
                <a:r>
                  <a:rPr lang="pt-BR" sz="1400" dirty="0">
                    <a:latin typeface="Franklin Gothic Book" panose="020B0503020102020204" pitchFamily="34" charset="0"/>
                  </a:rPr>
                  <a:t> 15+</a:t>
                </a:r>
              </a:p>
            </p:txBody>
          </p:sp>
          <p:sp>
            <p:nvSpPr>
              <p:cNvPr id="105" name="CaixaDeTexto 104">
                <a:extLst>
                  <a:ext uri="{FF2B5EF4-FFF2-40B4-BE49-F238E27FC236}">
                    <a16:creationId xmlns:a16="http://schemas.microsoft.com/office/drawing/2014/main" id="{F1EC3E98-4C40-4E74-935C-A21854E9076C}"/>
                  </a:ext>
                </a:extLst>
              </p:cNvPr>
              <p:cNvSpPr txBox="1"/>
              <p:nvPr/>
            </p:nvSpPr>
            <p:spPr>
              <a:xfrm>
                <a:off x="9909789" y="3191809"/>
                <a:ext cx="1002839" cy="307777"/>
              </a:xfrm>
              <a:prstGeom prst="rect">
                <a:avLst/>
              </a:prstGeom>
              <a:noFill/>
            </p:spPr>
            <p:txBody>
              <a:bodyPr wrap="none" rtlCol="0">
                <a:spAutoFit/>
              </a:bodyPr>
              <a:lstStyle/>
              <a:p>
                <a:r>
                  <a:rPr lang="pt-BR" sz="1400" dirty="0">
                    <a:latin typeface="Franklin Gothic Book" panose="020B0503020102020204" pitchFamily="34" charset="0"/>
                  </a:rPr>
                  <a:t>Males 15+</a:t>
                </a:r>
              </a:p>
            </p:txBody>
          </p:sp>
          <p:sp>
            <p:nvSpPr>
              <p:cNvPr id="106" name="CaixaDeTexto 105">
                <a:extLst>
                  <a:ext uri="{FF2B5EF4-FFF2-40B4-BE49-F238E27FC236}">
                    <a16:creationId xmlns:a16="http://schemas.microsoft.com/office/drawing/2014/main" id="{B84E0A2E-882B-43EF-B883-716360009603}"/>
                  </a:ext>
                </a:extLst>
              </p:cNvPr>
              <p:cNvSpPr txBox="1"/>
              <p:nvPr/>
            </p:nvSpPr>
            <p:spPr>
              <a:xfrm>
                <a:off x="5854201" y="4670196"/>
                <a:ext cx="274434" cy="276999"/>
              </a:xfrm>
              <a:prstGeom prst="rect">
                <a:avLst/>
              </a:prstGeom>
              <a:noFill/>
            </p:spPr>
            <p:txBody>
              <a:bodyPr wrap="none" rtlCol="0">
                <a:spAutoFit/>
              </a:bodyPr>
              <a:lstStyle/>
              <a:p>
                <a:r>
                  <a:rPr lang="pt-BR" sz="1200" dirty="0">
                    <a:latin typeface="Franklin Gothic Book" panose="020B0503020102020204" pitchFamily="34" charset="0"/>
                  </a:rPr>
                  <a:t>0</a:t>
                </a:r>
              </a:p>
            </p:txBody>
          </p:sp>
          <p:sp>
            <p:nvSpPr>
              <p:cNvPr id="107" name="CaixaDeTexto 106">
                <a:extLst>
                  <a:ext uri="{FF2B5EF4-FFF2-40B4-BE49-F238E27FC236}">
                    <a16:creationId xmlns:a16="http://schemas.microsoft.com/office/drawing/2014/main" id="{2644D7E9-E1E8-4D56-9883-93FB53AE8C11}"/>
                  </a:ext>
                </a:extLst>
              </p:cNvPr>
              <p:cNvSpPr txBox="1"/>
              <p:nvPr/>
            </p:nvSpPr>
            <p:spPr>
              <a:xfrm>
                <a:off x="5462333" y="3993232"/>
                <a:ext cx="671979" cy="276999"/>
              </a:xfrm>
              <a:prstGeom prst="rect">
                <a:avLst/>
              </a:prstGeom>
              <a:noFill/>
            </p:spPr>
            <p:txBody>
              <a:bodyPr wrap="none" rtlCol="0">
                <a:spAutoFit/>
              </a:bodyPr>
              <a:lstStyle/>
              <a:p>
                <a:r>
                  <a:rPr lang="pt-BR" sz="1200" dirty="0">
                    <a:latin typeface="Franklin Gothic Book" panose="020B0503020102020204" pitchFamily="34" charset="0"/>
                  </a:rPr>
                  <a:t>20,000</a:t>
                </a:r>
              </a:p>
            </p:txBody>
          </p:sp>
          <p:sp>
            <p:nvSpPr>
              <p:cNvPr id="108" name="CaixaDeTexto 107">
                <a:extLst>
                  <a:ext uri="{FF2B5EF4-FFF2-40B4-BE49-F238E27FC236}">
                    <a16:creationId xmlns:a16="http://schemas.microsoft.com/office/drawing/2014/main" id="{31764440-23AD-4AFF-AE45-E9FBA72E90D6}"/>
                  </a:ext>
                </a:extLst>
              </p:cNvPr>
              <p:cNvSpPr txBox="1"/>
              <p:nvPr/>
            </p:nvSpPr>
            <p:spPr>
              <a:xfrm>
                <a:off x="5462333" y="3329383"/>
                <a:ext cx="671979" cy="276999"/>
              </a:xfrm>
              <a:prstGeom prst="rect">
                <a:avLst/>
              </a:prstGeom>
              <a:noFill/>
            </p:spPr>
            <p:txBody>
              <a:bodyPr wrap="none" rtlCol="0">
                <a:spAutoFit/>
              </a:bodyPr>
              <a:lstStyle/>
              <a:p>
                <a:r>
                  <a:rPr lang="pt-BR" sz="1200" dirty="0">
                    <a:latin typeface="Franklin Gothic Book" panose="020B0503020102020204" pitchFamily="34" charset="0"/>
                  </a:rPr>
                  <a:t>40,000</a:t>
                </a:r>
              </a:p>
            </p:txBody>
          </p:sp>
          <p:sp>
            <p:nvSpPr>
              <p:cNvPr id="109" name="CaixaDeTexto 108">
                <a:extLst>
                  <a:ext uri="{FF2B5EF4-FFF2-40B4-BE49-F238E27FC236}">
                    <a16:creationId xmlns:a16="http://schemas.microsoft.com/office/drawing/2014/main" id="{89E1F3DC-D5EA-4AD8-B29E-EDF9901F2D35}"/>
                  </a:ext>
                </a:extLst>
              </p:cNvPr>
              <p:cNvSpPr txBox="1"/>
              <p:nvPr/>
            </p:nvSpPr>
            <p:spPr>
              <a:xfrm>
                <a:off x="5462333" y="2651908"/>
                <a:ext cx="671979" cy="276999"/>
              </a:xfrm>
              <a:prstGeom prst="rect">
                <a:avLst/>
              </a:prstGeom>
              <a:noFill/>
            </p:spPr>
            <p:txBody>
              <a:bodyPr wrap="none" rtlCol="0">
                <a:spAutoFit/>
              </a:bodyPr>
              <a:lstStyle/>
              <a:p>
                <a:r>
                  <a:rPr lang="pt-BR" sz="1200" dirty="0">
                    <a:latin typeface="Franklin Gothic Book" panose="020B0503020102020204" pitchFamily="34" charset="0"/>
                  </a:rPr>
                  <a:t>60,000</a:t>
                </a:r>
              </a:p>
            </p:txBody>
          </p:sp>
          <p:sp>
            <p:nvSpPr>
              <p:cNvPr id="110" name="CaixaDeTexto 109">
                <a:extLst>
                  <a:ext uri="{FF2B5EF4-FFF2-40B4-BE49-F238E27FC236}">
                    <a16:creationId xmlns:a16="http://schemas.microsoft.com/office/drawing/2014/main" id="{4985737B-D5D0-4956-B45B-25F0F202E335}"/>
                  </a:ext>
                </a:extLst>
              </p:cNvPr>
              <p:cNvSpPr txBox="1"/>
              <p:nvPr/>
            </p:nvSpPr>
            <p:spPr>
              <a:xfrm>
                <a:off x="5462332" y="1969198"/>
                <a:ext cx="666303" cy="276999"/>
              </a:xfrm>
              <a:prstGeom prst="rect">
                <a:avLst/>
              </a:prstGeom>
              <a:noFill/>
            </p:spPr>
            <p:txBody>
              <a:bodyPr wrap="square" rtlCol="0">
                <a:spAutoFit/>
              </a:bodyPr>
              <a:lstStyle/>
              <a:p>
                <a:r>
                  <a:rPr lang="pt-BR" sz="1200" dirty="0">
                    <a:latin typeface="Franklin Gothic Book" panose="020B0503020102020204" pitchFamily="34" charset="0"/>
                  </a:rPr>
                  <a:t>80,000</a:t>
                </a:r>
              </a:p>
            </p:txBody>
          </p:sp>
          <p:sp>
            <p:nvSpPr>
              <p:cNvPr id="124" name="CaixaDeTexto 123">
                <a:extLst>
                  <a:ext uri="{FF2B5EF4-FFF2-40B4-BE49-F238E27FC236}">
                    <a16:creationId xmlns:a16="http://schemas.microsoft.com/office/drawing/2014/main" id="{329A58BF-06A9-4743-A834-61F1D9122DB4}"/>
                  </a:ext>
                </a:extLst>
              </p:cNvPr>
              <p:cNvSpPr txBox="1"/>
              <p:nvPr/>
            </p:nvSpPr>
            <p:spPr>
              <a:xfrm>
                <a:off x="6040399" y="4784601"/>
                <a:ext cx="518091" cy="261610"/>
              </a:xfrm>
              <a:prstGeom prst="rect">
                <a:avLst/>
              </a:prstGeom>
              <a:noFill/>
            </p:spPr>
            <p:txBody>
              <a:bodyPr wrap="none" rtlCol="0">
                <a:spAutoFit/>
              </a:bodyPr>
              <a:lstStyle/>
              <a:p>
                <a:pPr algn="ctr"/>
                <a:r>
                  <a:rPr lang="pt-BR" sz="1050" dirty="0">
                    <a:latin typeface="Franklin Gothic Book" panose="020B0503020102020204" pitchFamily="34" charset="0"/>
                  </a:rPr>
                  <a:t>2010</a:t>
                </a:r>
              </a:p>
            </p:txBody>
          </p:sp>
          <p:sp>
            <p:nvSpPr>
              <p:cNvPr id="125" name="CaixaDeTexto 124">
                <a:extLst>
                  <a:ext uri="{FF2B5EF4-FFF2-40B4-BE49-F238E27FC236}">
                    <a16:creationId xmlns:a16="http://schemas.microsoft.com/office/drawing/2014/main" id="{329A58BF-06A9-4743-A834-61F1D9122DB4}"/>
                  </a:ext>
                </a:extLst>
              </p:cNvPr>
              <p:cNvSpPr txBox="1"/>
              <p:nvPr/>
            </p:nvSpPr>
            <p:spPr>
              <a:xfrm>
                <a:off x="6472041"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2011</a:t>
                </a:r>
              </a:p>
            </p:txBody>
          </p:sp>
          <p:sp>
            <p:nvSpPr>
              <p:cNvPr id="126" name="CaixaDeTexto 125">
                <a:extLst>
                  <a:ext uri="{FF2B5EF4-FFF2-40B4-BE49-F238E27FC236}">
                    <a16:creationId xmlns:a16="http://schemas.microsoft.com/office/drawing/2014/main" id="{329A58BF-06A9-4743-A834-61F1D9122DB4}"/>
                  </a:ext>
                </a:extLst>
              </p:cNvPr>
              <p:cNvSpPr txBox="1"/>
              <p:nvPr/>
            </p:nvSpPr>
            <p:spPr>
              <a:xfrm>
                <a:off x="6884447"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2012</a:t>
                </a:r>
              </a:p>
            </p:txBody>
          </p:sp>
          <p:sp>
            <p:nvSpPr>
              <p:cNvPr id="127" name="CaixaDeTexto 126">
                <a:extLst>
                  <a:ext uri="{FF2B5EF4-FFF2-40B4-BE49-F238E27FC236}">
                    <a16:creationId xmlns:a16="http://schemas.microsoft.com/office/drawing/2014/main" id="{329A58BF-06A9-4743-A834-61F1D9122DB4}"/>
                  </a:ext>
                </a:extLst>
              </p:cNvPr>
              <p:cNvSpPr txBox="1"/>
              <p:nvPr/>
            </p:nvSpPr>
            <p:spPr>
              <a:xfrm>
                <a:off x="7296853"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2013</a:t>
                </a:r>
              </a:p>
            </p:txBody>
          </p:sp>
          <p:sp>
            <p:nvSpPr>
              <p:cNvPr id="128" name="CaixaDeTexto 127">
                <a:extLst>
                  <a:ext uri="{FF2B5EF4-FFF2-40B4-BE49-F238E27FC236}">
                    <a16:creationId xmlns:a16="http://schemas.microsoft.com/office/drawing/2014/main" id="{329A58BF-06A9-4743-A834-61F1D9122DB4}"/>
                  </a:ext>
                </a:extLst>
              </p:cNvPr>
              <p:cNvSpPr txBox="1"/>
              <p:nvPr/>
            </p:nvSpPr>
            <p:spPr>
              <a:xfrm>
                <a:off x="7709259"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2014</a:t>
                </a:r>
              </a:p>
            </p:txBody>
          </p:sp>
          <p:sp>
            <p:nvSpPr>
              <p:cNvPr id="129" name="CaixaDeTexto 128">
                <a:extLst>
                  <a:ext uri="{FF2B5EF4-FFF2-40B4-BE49-F238E27FC236}">
                    <a16:creationId xmlns:a16="http://schemas.microsoft.com/office/drawing/2014/main" id="{329A58BF-06A9-4743-A834-61F1D9122DB4}"/>
                  </a:ext>
                </a:extLst>
              </p:cNvPr>
              <p:cNvSpPr txBox="1"/>
              <p:nvPr/>
            </p:nvSpPr>
            <p:spPr>
              <a:xfrm>
                <a:off x="8108786"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2015</a:t>
                </a:r>
              </a:p>
            </p:txBody>
          </p:sp>
          <p:sp>
            <p:nvSpPr>
              <p:cNvPr id="130" name="CaixaDeTexto 129">
                <a:extLst>
                  <a:ext uri="{FF2B5EF4-FFF2-40B4-BE49-F238E27FC236}">
                    <a16:creationId xmlns:a16="http://schemas.microsoft.com/office/drawing/2014/main" id="{329A58BF-06A9-4743-A834-61F1D9122DB4}"/>
                  </a:ext>
                </a:extLst>
              </p:cNvPr>
              <p:cNvSpPr txBox="1"/>
              <p:nvPr/>
            </p:nvSpPr>
            <p:spPr>
              <a:xfrm>
                <a:off x="8534070" y="4784601"/>
                <a:ext cx="498855" cy="253916"/>
              </a:xfrm>
              <a:prstGeom prst="rect">
                <a:avLst/>
              </a:prstGeom>
              <a:noFill/>
            </p:spPr>
            <p:txBody>
              <a:bodyPr wrap="none" rtlCol="0">
                <a:spAutoFit/>
              </a:bodyPr>
              <a:lstStyle/>
              <a:p>
                <a:pPr algn="ctr"/>
                <a:r>
                  <a:rPr lang="pt-BR" sz="1050" dirty="0">
                    <a:latin typeface="Franklin Gothic Book" panose="020B0503020102020204" pitchFamily="34" charset="0"/>
                  </a:rPr>
                  <a:t>2016</a:t>
                </a:r>
              </a:p>
            </p:txBody>
          </p:sp>
        </p:grpSp>
      </p:grpSp>
      <p:sp>
        <p:nvSpPr>
          <p:cNvPr id="3" name="Título 2">
            <a:extLst>
              <a:ext uri="{FF2B5EF4-FFF2-40B4-BE49-F238E27FC236}">
                <a16:creationId xmlns:a16="http://schemas.microsoft.com/office/drawing/2014/main" id="{31F9AA4F-388F-4354-BD65-547C45292818}"/>
              </a:ext>
            </a:extLst>
          </p:cNvPr>
          <p:cNvSpPr>
            <a:spLocks noGrp="1"/>
          </p:cNvSpPr>
          <p:nvPr>
            <p:ph type="title"/>
          </p:nvPr>
        </p:nvSpPr>
        <p:spPr/>
        <p:txBody>
          <a:bodyPr>
            <a:normAutofit fontScale="90000"/>
          </a:bodyPr>
          <a:lstStyle/>
          <a:p>
            <a:r>
              <a:rPr lang="en-US" dirty="0"/>
              <a:t>New HIV infections among adults (15+) in Latin America and the Caribbean by sex, 2010-2016</a:t>
            </a:r>
            <a:endParaRPr lang="pt-BR" dirty="0"/>
          </a:p>
        </p:txBody>
      </p:sp>
    </p:spTree>
    <p:extLst>
      <p:ext uri="{BB962C8B-B14F-4D97-AF65-F5344CB8AC3E}">
        <p14:creationId xmlns:p14="http://schemas.microsoft.com/office/powerpoint/2010/main" val="3401976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CC0AED3-7799-4DBC-A0A0-7B2643857525}"/>
              </a:ext>
            </a:extLst>
          </p:cNvPr>
          <p:cNvSpPr>
            <a:spLocks noGrp="1"/>
          </p:cNvSpPr>
          <p:nvPr>
            <p:ph type="title"/>
          </p:nvPr>
        </p:nvSpPr>
        <p:spPr>
          <a:xfrm>
            <a:off x="1206424" y="256895"/>
            <a:ext cx="7161812" cy="724127"/>
          </a:xfrm>
        </p:spPr>
        <p:txBody>
          <a:bodyPr>
            <a:noAutofit/>
          </a:bodyPr>
          <a:lstStyle/>
          <a:p>
            <a:pPr algn="l">
              <a:lnSpc>
                <a:spcPct val="80000"/>
              </a:lnSpc>
            </a:pPr>
            <a:r>
              <a:rPr lang="en-US" sz="2800" dirty="0"/>
              <a:t>WHO on HIV Pre-exposure </a:t>
            </a:r>
            <a:br>
              <a:rPr lang="en-US" sz="2800" dirty="0"/>
            </a:br>
            <a:r>
              <a:rPr lang="en-US" sz="2800" dirty="0"/>
              <a:t>prophylaxis (</a:t>
            </a:r>
            <a:r>
              <a:rPr lang="en-US" sz="2800" dirty="0" err="1"/>
              <a:t>PrEP</a:t>
            </a:r>
            <a:r>
              <a:rPr lang="en-US" sz="2800" dirty="0"/>
              <a:t>)</a:t>
            </a:r>
            <a:endParaRPr lang="pt-BR" sz="2800" dirty="0"/>
          </a:p>
        </p:txBody>
      </p:sp>
      <p:grpSp>
        <p:nvGrpSpPr>
          <p:cNvPr id="3" name="Agrupar 2">
            <a:extLst>
              <a:ext uri="{FF2B5EF4-FFF2-40B4-BE49-F238E27FC236}">
                <a16:creationId xmlns:a16="http://schemas.microsoft.com/office/drawing/2014/main" id="{BBDE5A2C-26C7-4F04-9A1D-50A8EA7A27C1}"/>
              </a:ext>
            </a:extLst>
          </p:cNvPr>
          <p:cNvGrpSpPr/>
          <p:nvPr/>
        </p:nvGrpSpPr>
        <p:grpSpPr>
          <a:xfrm>
            <a:off x="57634" y="427637"/>
            <a:ext cx="11977739" cy="5681593"/>
            <a:chOff x="57634" y="427637"/>
            <a:chExt cx="11977739" cy="5681593"/>
          </a:xfrm>
        </p:grpSpPr>
        <p:sp>
          <p:nvSpPr>
            <p:cNvPr id="45" name="CaixaDeTexto 44">
              <a:extLst>
                <a:ext uri="{FF2B5EF4-FFF2-40B4-BE49-F238E27FC236}">
                  <a16:creationId xmlns:a16="http://schemas.microsoft.com/office/drawing/2014/main" id="{6D3EE00D-8D6C-43DF-B64D-CE718FE36D55}"/>
                </a:ext>
              </a:extLst>
            </p:cNvPr>
            <p:cNvSpPr txBox="1"/>
            <p:nvPr/>
          </p:nvSpPr>
          <p:spPr>
            <a:xfrm>
              <a:off x="710455" y="5159201"/>
              <a:ext cx="3709998" cy="9500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90000"/>
                </a:lnSpc>
                <a:spcBef>
                  <a:spcPct val="0"/>
                </a:spcBef>
                <a:spcAft>
                  <a:spcPct val="35000"/>
                </a:spcAft>
                <a:buNone/>
              </a:pPr>
              <a:r>
                <a:rPr lang="en-US" sz="1800" b="1" kern="1200" dirty="0">
                  <a:solidFill>
                    <a:srgbClr val="27348B"/>
                  </a:solidFill>
                  <a:latin typeface="+mn-lt"/>
                </a:rPr>
                <a:t>2012 </a:t>
              </a:r>
            </a:p>
            <a:p>
              <a:pPr marL="0" lvl="0" indent="0" defTabSz="800100">
                <a:lnSpc>
                  <a:spcPct val="90000"/>
                </a:lnSpc>
                <a:spcBef>
                  <a:spcPct val="0"/>
                </a:spcBef>
                <a:spcAft>
                  <a:spcPct val="35000"/>
                </a:spcAft>
                <a:buNone/>
              </a:pPr>
              <a:r>
                <a:rPr lang="en-US" sz="1400" kern="1200" dirty="0" err="1">
                  <a:solidFill>
                    <a:prstClr val="black"/>
                  </a:solidFill>
                  <a:latin typeface="+mn-lt"/>
                </a:rPr>
                <a:t>PrEP</a:t>
              </a:r>
              <a:r>
                <a:rPr lang="en-US" sz="1400" kern="1200" dirty="0">
                  <a:solidFill>
                    <a:prstClr val="black"/>
                  </a:solidFill>
                  <a:latin typeface="+mn-lt"/>
                </a:rPr>
                <a:t> for SDC, MSM and TG in the context of </a:t>
              </a:r>
              <a:r>
                <a:rPr lang="en-US" sz="1800" b="1" kern="1200" dirty="0">
                  <a:solidFill>
                    <a:srgbClr val="27348B"/>
                  </a:solidFill>
                  <a:latin typeface="+mn-lt"/>
                </a:rPr>
                <a:t>demo projects </a:t>
              </a:r>
              <a:r>
                <a:rPr lang="en-US" sz="1400" kern="1200" dirty="0">
                  <a:solidFill>
                    <a:prstClr val="black"/>
                  </a:solidFill>
                  <a:latin typeface="+mn-lt"/>
                </a:rPr>
                <a:t>(</a:t>
              </a:r>
              <a:r>
                <a:rPr lang="en-US" sz="1400" b="1" i="1" kern="1200" dirty="0">
                  <a:solidFill>
                    <a:prstClr val="black"/>
                  </a:solidFill>
                  <a:latin typeface="+mn-lt"/>
                </a:rPr>
                <a:t>conditional </a:t>
              </a:r>
              <a:r>
                <a:rPr lang="en-US" sz="1400" i="1" kern="1200" dirty="0">
                  <a:solidFill>
                    <a:prstClr val="black"/>
                  </a:solidFill>
                  <a:latin typeface="+mn-lt"/>
                </a:rPr>
                <a:t>recommendation) </a:t>
              </a:r>
              <a:endParaRPr lang="en-US" sz="1400" kern="1200" dirty="0">
                <a:latin typeface="+mn-lt"/>
              </a:endParaRPr>
            </a:p>
          </p:txBody>
        </p:sp>
        <p:grpSp>
          <p:nvGrpSpPr>
            <p:cNvPr id="2" name="Agrupar 1">
              <a:extLst>
                <a:ext uri="{FF2B5EF4-FFF2-40B4-BE49-F238E27FC236}">
                  <a16:creationId xmlns:a16="http://schemas.microsoft.com/office/drawing/2014/main" id="{C8B38BD2-8C1F-4FAB-94A4-DDA93478B07D}"/>
                </a:ext>
              </a:extLst>
            </p:cNvPr>
            <p:cNvGrpSpPr/>
            <p:nvPr/>
          </p:nvGrpSpPr>
          <p:grpSpPr>
            <a:xfrm>
              <a:off x="57634" y="427637"/>
              <a:ext cx="11977739" cy="5331223"/>
              <a:chOff x="57634" y="427637"/>
              <a:chExt cx="11977739" cy="5331223"/>
            </a:xfrm>
          </p:grpSpPr>
          <p:grpSp>
            <p:nvGrpSpPr>
              <p:cNvPr id="56" name="Agrupar 55">
                <a:extLst>
                  <a:ext uri="{FF2B5EF4-FFF2-40B4-BE49-F238E27FC236}">
                    <a16:creationId xmlns:a16="http://schemas.microsoft.com/office/drawing/2014/main" id="{BF731970-3C61-4151-9FE7-A952C53D079F}"/>
                  </a:ext>
                </a:extLst>
              </p:cNvPr>
              <p:cNvGrpSpPr/>
              <p:nvPr/>
            </p:nvGrpSpPr>
            <p:grpSpPr>
              <a:xfrm>
                <a:off x="6194523" y="5097144"/>
                <a:ext cx="5590477" cy="661716"/>
                <a:chOff x="6185884" y="5128980"/>
                <a:chExt cx="5590477" cy="661716"/>
              </a:xfrm>
            </p:grpSpPr>
            <p:sp>
              <p:nvSpPr>
                <p:cNvPr id="5" name="Rectangle 4">
                  <a:extLst>
                    <a:ext uri="{FF2B5EF4-FFF2-40B4-BE49-F238E27FC236}">
                      <a16:creationId xmlns:a16="http://schemas.microsoft.com/office/drawing/2014/main" id="{54F66726-9943-9148-9019-5301F5A025D1}"/>
                    </a:ext>
                  </a:extLst>
                </p:cNvPr>
                <p:cNvSpPr/>
                <p:nvPr/>
              </p:nvSpPr>
              <p:spPr>
                <a:xfrm>
                  <a:off x="6185884" y="5128980"/>
                  <a:ext cx="5590477" cy="661716"/>
                </a:xfrm>
                <a:prstGeom prst="rect">
                  <a:avLst/>
                </a:prstGeom>
                <a:solidFill>
                  <a:srgbClr val="A9C9E9">
                    <a:alpha val="50000"/>
                  </a:srgbClr>
                </a:solidFill>
              </p:spPr>
              <p:txBody>
                <a:bodyPr wrap="square" lIns="91435" tIns="45718" rIns="91435" bIns="45718">
                  <a:spAutoFit/>
                </a:bodyPr>
                <a:lstStyle/>
                <a:p>
                  <a:pPr algn="ctr">
                    <a:defRPr sz="8000">
                      <a:solidFill>
                        <a:srgbClr val="160A41"/>
                      </a:solidFill>
                      <a:latin typeface="Calibri"/>
                      <a:ea typeface="Calibri"/>
                      <a:cs typeface="Calibri"/>
                      <a:sym typeface="Calibri"/>
                    </a:defRPr>
                  </a:pPr>
                  <a:r>
                    <a:rPr lang="en-US" sz="1700" dirty="0">
                      <a:solidFill>
                        <a:srgbClr val="27348B"/>
                      </a:solidFill>
                      <a:latin typeface="Franklin Gothic Demi" panose="020B0703020102020204" pitchFamily="34" charset="0"/>
                    </a:rPr>
                    <a:t>WHO PrEP implementation tool – an enabling document</a:t>
                  </a:r>
                </a:p>
                <a:p>
                  <a:pPr algn="ctr">
                    <a:defRPr sz="8000">
                      <a:solidFill>
                        <a:srgbClr val="160A41"/>
                      </a:solidFill>
                      <a:latin typeface="Calibri"/>
                      <a:ea typeface="Calibri"/>
                      <a:cs typeface="Calibri"/>
                      <a:sym typeface="Calibri"/>
                    </a:defRPr>
                  </a:pPr>
                  <a:endParaRPr lang="en-US" sz="1200" b="1" dirty="0">
                    <a:solidFill>
                      <a:srgbClr val="27348B"/>
                    </a:solidFill>
                    <a:latin typeface="Franklin Gothic Book" panose="020B0503020102020204" pitchFamily="34" charset="0"/>
                  </a:endParaRPr>
                </a:p>
                <a:p>
                  <a:pPr algn="ctr">
                    <a:defRPr sz="8000">
                      <a:solidFill>
                        <a:srgbClr val="160A41"/>
                      </a:solidFill>
                      <a:latin typeface="Calibri"/>
                      <a:ea typeface="Calibri"/>
                      <a:cs typeface="Calibri"/>
                      <a:sym typeface="Calibri"/>
                    </a:defRPr>
                  </a:pPr>
                  <a:endParaRPr lang="en-US" sz="800" b="1" dirty="0">
                    <a:latin typeface="Franklin Gothic Book" panose="020B0503020102020204" pitchFamily="34" charset="0"/>
                  </a:endParaRPr>
                </a:p>
              </p:txBody>
            </p:sp>
            <p:sp>
              <p:nvSpPr>
                <p:cNvPr id="13" name="Rectangle 12">
                  <a:extLst>
                    <a:ext uri="{FF2B5EF4-FFF2-40B4-BE49-F238E27FC236}">
                      <a16:creationId xmlns:a16="http://schemas.microsoft.com/office/drawing/2014/main" id="{82D19BA1-7B6F-C94D-8C96-552D4B4D7B70}"/>
                    </a:ext>
                  </a:extLst>
                </p:cNvPr>
                <p:cNvSpPr/>
                <p:nvPr/>
              </p:nvSpPr>
              <p:spPr>
                <a:xfrm>
                  <a:off x="6992506" y="5421352"/>
                  <a:ext cx="3977233" cy="369328"/>
                </a:xfrm>
                <a:prstGeom prst="rect">
                  <a:avLst/>
                </a:prstGeom>
              </p:spPr>
              <p:txBody>
                <a:bodyPr wrap="none" lIns="91435" tIns="45718" rIns="91435" bIns="45718">
                  <a:spAutoFit/>
                </a:bodyPr>
                <a:lstStyle/>
                <a:p>
                  <a:pPr algn="ctr"/>
                  <a:r>
                    <a:rPr lang="en-US" dirty="0">
                      <a:solidFill>
                        <a:srgbClr val="27348B"/>
                      </a:solidFill>
                      <a:latin typeface="Franklin Gothic Book" panose="020B0503020102020204" pitchFamily="34" charset="0"/>
                    </a:rPr>
                    <a:t>http://www.who.int/hiv/pub/prep/en/ </a:t>
                  </a:r>
                </a:p>
              </p:txBody>
            </p:sp>
          </p:grpSp>
          <p:sp>
            <p:nvSpPr>
              <p:cNvPr id="46" name="CaixaDeTexto 45">
                <a:extLst>
                  <a:ext uri="{FF2B5EF4-FFF2-40B4-BE49-F238E27FC236}">
                    <a16:creationId xmlns:a16="http://schemas.microsoft.com/office/drawing/2014/main" id="{8C744574-3C8D-4C62-A94F-302A12AC3FDE}"/>
                  </a:ext>
                </a:extLst>
              </p:cNvPr>
              <p:cNvSpPr txBox="1"/>
              <p:nvPr/>
            </p:nvSpPr>
            <p:spPr>
              <a:xfrm>
                <a:off x="2088199" y="4086509"/>
                <a:ext cx="1952192" cy="581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90000"/>
                  </a:lnSpc>
                  <a:spcBef>
                    <a:spcPct val="0"/>
                  </a:spcBef>
                  <a:spcAft>
                    <a:spcPts val="600"/>
                  </a:spcAft>
                  <a:buNone/>
                </a:pPr>
                <a:r>
                  <a:rPr lang="en-US" sz="1800" b="1" kern="1200" dirty="0">
                    <a:solidFill>
                      <a:srgbClr val="27348B"/>
                    </a:solidFill>
                  </a:rPr>
                  <a:t>2014</a:t>
                </a:r>
                <a:endParaRPr lang="en-US" sz="1400" b="1" dirty="0">
                  <a:solidFill>
                    <a:srgbClr val="27348B"/>
                  </a:solidFill>
                </a:endParaRPr>
              </a:p>
              <a:p>
                <a:pPr marL="0" lvl="0" indent="0" algn="ctr" defTabSz="800100">
                  <a:spcBef>
                    <a:spcPct val="0"/>
                  </a:spcBef>
                  <a:buNone/>
                </a:pPr>
                <a:r>
                  <a:rPr lang="en-US" sz="1800" b="1" kern="1200" dirty="0" err="1">
                    <a:solidFill>
                      <a:srgbClr val="27348B"/>
                    </a:solidFill>
                    <a:latin typeface="+mn-lt"/>
                  </a:rPr>
                  <a:t>PrEP</a:t>
                </a:r>
                <a:r>
                  <a:rPr lang="en-US" sz="1800" b="1" kern="1200" dirty="0">
                    <a:solidFill>
                      <a:srgbClr val="27348B"/>
                    </a:solidFill>
                    <a:latin typeface="+mn-lt"/>
                  </a:rPr>
                  <a:t> for MSM </a:t>
                </a:r>
              </a:p>
              <a:p>
                <a:pPr marL="0" lvl="0" indent="0" algn="ctr" defTabSz="800100">
                  <a:spcBef>
                    <a:spcPct val="0"/>
                  </a:spcBef>
                  <a:buNone/>
                </a:pPr>
                <a:r>
                  <a:rPr lang="en-US" sz="1400" kern="1200" dirty="0">
                    <a:solidFill>
                      <a:prstClr val="black"/>
                    </a:solidFill>
                    <a:latin typeface="+mn-lt"/>
                  </a:rPr>
                  <a:t>(</a:t>
                </a:r>
                <a:r>
                  <a:rPr lang="en-US" sz="1400" b="1" kern="1200" dirty="0">
                    <a:solidFill>
                      <a:prstClr val="black"/>
                    </a:solidFill>
                    <a:latin typeface="+mn-lt"/>
                  </a:rPr>
                  <a:t>strong </a:t>
                </a:r>
                <a:r>
                  <a:rPr lang="en-US" sz="1400" kern="1200" dirty="0">
                    <a:solidFill>
                      <a:prstClr val="black"/>
                    </a:solidFill>
                    <a:latin typeface="+mn-lt"/>
                  </a:rPr>
                  <a:t>recommendation) Other KP (</a:t>
                </a:r>
                <a:r>
                  <a:rPr lang="en-US" sz="1400" b="1" i="1" kern="1200" dirty="0">
                    <a:solidFill>
                      <a:prstClr val="black"/>
                    </a:solidFill>
                    <a:latin typeface="+mn-lt"/>
                  </a:rPr>
                  <a:t>conditional</a:t>
                </a:r>
                <a:r>
                  <a:rPr lang="en-US" sz="1400" kern="1200" dirty="0">
                    <a:solidFill>
                      <a:prstClr val="black"/>
                    </a:solidFill>
                    <a:latin typeface="+mn-lt"/>
                  </a:rPr>
                  <a:t>)</a:t>
                </a:r>
                <a:endParaRPr lang="en-US" sz="1400" kern="1200" dirty="0">
                  <a:latin typeface="+mn-lt"/>
                </a:endParaRPr>
              </a:p>
            </p:txBody>
          </p:sp>
          <p:sp>
            <p:nvSpPr>
              <p:cNvPr id="47" name="CaixaDeTexto 46">
                <a:extLst>
                  <a:ext uri="{FF2B5EF4-FFF2-40B4-BE49-F238E27FC236}">
                    <a16:creationId xmlns:a16="http://schemas.microsoft.com/office/drawing/2014/main" id="{41B212F6-6973-4B8B-B160-AFF9493BCD44}"/>
                  </a:ext>
                </a:extLst>
              </p:cNvPr>
              <p:cNvSpPr txBox="1"/>
              <p:nvPr/>
            </p:nvSpPr>
            <p:spPr>
              <a:xfrm>
                <a:off x="4681896" y="3326077"/>
                <a:ext cx="2018407" cy="469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spcBef>
                    <a:spcPct val="0"/>
                  </a:spcBef>
                  <a:buNone/>
                </a:pPr>
                <a:r>
                  <a:rPr lang="en-US" sz="1800" b="1" kern="1200" dirty="0">
                    <a:solidFill>
                      <a:srgbClr val="27348B"/>
                    </a:solidFill>
                  </a:rPr>
                  <a:t>2015</a:t>
                </a:r>
                <a:endParaRPr lang="en-US" b="1" dirty="0">
                  <a:solidFill>
                    <a:srgbClr val="27348B"/>
                  </a:solidFill>
                </a:endParaRPr>
              </a:p>
              <a:p>
                <a:pPr marL="0" lvl="0" indent="0" algn="ctr" defTabSz="800100">
                  <a:spcBef>
                    <a:spcPct val="0"/>
                  </a:spcBef>
                  <a:buNone/>
                </a:pPr>
                <a:r>
                  <a:rPr lang="en-US" sz="1400" kern="1200" dirty="0" err="1">
                    <a:solidFill>
                      <a:prstClr val="black"/>
                    </a:solidFill>
                    <a:latin typeface="+mn-lt"/>
                  </a:rPr>
                  <a:t>PrEP</a:t>
                </a:r>
                <a:r>
                  <a:rPr lang="en-US" sz="1400" kern="1200" dirty="0">
                    <a:solidFill>
                      <a:prstClr val="black"/>
                    </a:solidFill>
                    <a:latin typeface="+mn-lt"/>
                  </a:rPr>
                  <a:t> for people at </a:t>
                </a:r>
                <a:r>
                  <a:rPr lang="en-US" sz="1800" b="1" kern="1200" dirty="0">
                    <a:solidFill>
                      <a:srgbClr val="27348B"/>
                    </a:solidFill>
                    <a:latin typeface="+mn-lt"/>
                  </a:rPr>
                  <a:t>substantial HIV risk </a:t>
                </a:r>
                <a:r>
                  <a:rPr lang="en-US" sz="1400" kern="1200" dirty="0">
                    <a:solidFill>
                      <a:prstClr val="black"/>
                    </a:solidFill>
                    <a:latin typeface="+mn-lt"/>
                  </a:rPr>
                  <a:t>(≈3 per 100 person years) </a:t>
                </a:r>
                <a:r>
                  <a:rPr lang="en-US" sz="1400" i="1" kern="1200" dirty="0">
                    <a:solidFill>
                      <a:prstClr val="black"/>
                    </a:solidFill>
                    <a:latin typeface="+mn-lt"/>
                  </a:rPr>
                  <a:t>(</a:t>
                </a:r>
                <a:r>
                  <a:rPr lang="en-US" sz="1400" b="1" i="1" kern="1200" dirty="0">
                    <a:solidFill>
                      <a:prstClr val="black"/>
                    </a:solidFill>
                    <a:latin typeface="+mn-lt"/>
                  </a:rPr>
                  <a:t>strong </a:t>
                </a:r>
                <a:r>
                  <a:rPr lang="en-US" sz="1400" i="1" kern="1200" dirty="0">
                    <a:solidFill>
                      <a:prstClr val="black"/>
                    </a:solidFill>
                    <a:latin typeface="+mn-lt"/>
                  </a:rPr>
                  <a:t>recommendation</a:t>
                </a:r>
                <a:r>
                  <a:rPr lang="en-US" sz="1400" kern="1200" dirty="0">
                    <a:solidFill>
                      <a:prstClr val="black"/>
                    </a:solidFill>
                    <a:latin typeface="+mn-lt"/>
                  </a:rPr>
                  <a:t>)</a:t>
                </a:r>
                <a:endParaRPr lang="en-US" sz="1400" kern="1200" dirty="0">
                  <a:latin typeface="+mn-lt"/>
                </a:endParaRPr>
              </a:p>
            </p:txBody>
          </p:sp>
          <p:sp>
            <p:nvSpPr>
              <p:cNvPr id="48" name="CaixaDeTexto 47">
                <a:extLst>
                  <a:ext uri="{FF2B5EF4-FFF2-40B4-BE49-F238E27FC236}">
                    <a16:creationId xmlns:a16="http://schemas.microsoft.com/office/drawing/2014/main" id="{E0034A5B-8304-4E8E-A515-F632277F0881}"/>
                  </a:ext>
                </a:extLst>
              </p:cNvPr>
              <p:cNvSpPr txBox="1"/>
              <p:nvPr/>
            </p:nvSpPr>
            <p:spPr>
              <a:xfrm>
                <a:off x="7041772" y="2912081"/>
                <a:ext cx="2018407" cy="10299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27348B"/>
                    </a:solidFill>
                    <a:latin typeface="+mn-lt"/>
                    <a:ea typeface="Ebrima" panose="02000000000000000000" pitchFamily="2" charset="0"/>
                    <a:cs typeface="Ebrima" panose="02000000000000000000" pitchFamily="2" charset="0"/>
                  </a:rPr>
                  <a:t>2017</a:t>
                </a:r>
                <a:r>
                  <a:rPr lang="en-US" sz="1800" b="1" kern="1200" dirty="0">
                    <a:solidFill>
                      <a:prstClr val="black"/>
                    </a:solidFill>
                    <a:latin typeface="+mn-lt"/>
                    <a:ea typeface="Ebrima" panose="02000000000000000000" pitchFamily="2" charset="0"/>
                    <a:cs typeface="Ebrima" panose="02000000000000000000" pitchFamily="2" charset="0"/>
                  </a:rPr>
                  <a:t> </a:t>
                </a:r>
              </a:p>
              <a:p>
                <a:pPr lvl="0" algn="ctr" defTabSz="800100">
                  <a:lnSpc>
                    <a:spcPct val="90000"/>
                  </a:lnSpc>
                  <a:spcBef>
                    <a:spcPct val="0"/>
                  </a:spcBef>
                </a:pPr>
                <a:r>
                  <a:rPr lang="en-US" sz="1400" kern="1200" dirty="0" err="1">
                    <a:solidFill>
                      <a:prstClr val="black"/>
                    </a:solidFill>
                    <a:latin typeface="+mn-lt"/>
                    <a:ea typeface="Ebrima" panose="02000000000000000000" pitchFamily="2" charset="0"/>
                    <a:cs typeface="Ebrima" panose="02000000000000000000" pitchFamily="2" charset="0"/>
                  </a:rPr>
                  <a:t>PrEP</a:t>
                </a:r>
                <a:r>
                  <a:rPr lang="en-US" sz="1400" kern="1200" dirty="0">
                    <a:solidFill>
                      <a:prstClr val="black"/>
                    </a:solidFill>
                    <a:latin typeface="+mn-lt"/>
                    <a:ea typeface="Ebrima" panose="02000000000000000000" pitchFamily="2" charset="0"/>
                    <a:cs typeface="Ebrima" panose="02000000000000000000" pitchFamily="2" charset="0"/>
                  </a:rPr>
                  <a:t> drugs o </a:t>
                </a:r>
                <a:r>
                  <a:rPr lang="en-US" b="1" dirty="0">
                    <a:solidFill>
                      <a:srgbClr val="27348B"/>
                    </a:solidFill>
                    <a:ea typeface="Ebrima" panose="02000000000000000000" pitchFamily="2" charset="0"/>
                    <a:cs typeface="Ebrima" panose="02000000000000000000" pitchFamily="2" charset="0"/>
                  </a:rPr>
                  <a:t>EML</a:t>
                </a:r>
                <a:r>
                  <a:rPr lang="en-US" sz="1400" b="1" i="1" dirty="0">
                    <a:solidFill>
                      <a:prstClr val="black"/>
                    </a:solidFill>
                    <a:ea typeface="Ebrima" panose="02000000000000000000" pitchFamily="2" charset="0"/>
                    <a:cs typeface="Ebrima" panose="02000000000000000000" pitchFamily="2" charset="0"/>
                  </a:rPr>
                  <a:t> </a:t>
                </a:r>
              </a:p>
              <a:p>
                <a:pPr lvl="0" algn="ctr" defTabSz="800100">
                  <a:lnSpc>
                    <a:spcPct val="90000"/>
                  </a:lnSpc>
                  <a:spcBef>
                    <a:spcPct val="0"/>
                  </a:spcBef>
                  <a:spcAft>
                    <a:spcPts val="600"/>
                  </a:spcAft>
                </a:pPr>
                <a:r>
                  <a:rPr lang="en-US" sz="1400" i="1" dirty="0">
                    <a:solidFill>
                      <a:prstClr val="black"/>
                    </a:solidFill>
                    <a:ea typeface="Ebrima" panose="02000000000000000000" pitchFamily="2" charset="0"/>
                    <a:cs typeface="Ebrima" panose="02000000000000000000" pitchFamily="2" charset="0"/>
                  </a:rPr>
                  <a:t>(TDF/FTC; TDF/3TC; TDF</a:t>
                </a:r>
                <a:r>
                  <a:rPr lang="en-US" sz="1400" dirty="0">
                    <a:solidFill>
                      <a:prstClr val="black"/>
                    </a:solidFill>
                    <a:ea typeface="Ebrima" panose="02000000000000000000" pitchFamily="2" charset="0"/>
                    <a:cs typeface="Ebrima" panose="02000000000000000000" pitchFamily="2" charset="0"/>
                  </a:rPr>
                  <a:t>); </a:t>
                </a:r>
              </a:p>
              <a:p>
                <a:pPr lvl="0" algn="ctr" defTabSz="800100">
                  <a:lnSpc>
                    <a:spcPct val="90000"/>
                  </a:lnSpc>
                  <a:spcBef>
                    <a:spcPct val="0"/>
                  </a:spcBef>
                </a:pPr>
                <a:r>
                  <a:rPr lang="en-US" b="1" dirty="0">
                    <a:solidFill>
                      <a:srgbClr val="27348B"/>
                    </a:solidFill>
                    <a:ea typeface="Ebrima" panose="02000000000000000000" pitchFamily="2" charset="0"/>
                    <a:cs typeface="Ebrima" panose="02000000000000000000" pitchFamily="2" charset="0"/>
                  </a:rPr>
                  <a:t>WHO </a:t>
                </a:r>
                <a:r>
                  <a:rPr lang="en-US" b="1" dirty="0" err="1">
                    <a:solidFill>
                      <a:srgbClr val="27348B"/>
                    </a:solidFill>
                    <a:ea typeface="Ebrima" panose="02000000000000000000" pitchFamily="2" charset="0"/>
                    <a:cs typeface="Ebrima" panose="02000000000000000000" pitchFamily="2" charset="0"/>
                  </a:rPr>
                  <a:t>PrEP</a:t>
                </a:r>
                <a:r>
                  <a:rPr lang="en-US" b="1" dirty="0">
                    <a:solidFill>
                      <a:srgbClr val="27348B"/>
                    </a:solidFill>
                    <a:ea typeface="Ebrima" panose="02000000000000000000" pitchFamily="2" charset="0"/>
                    <a:cs typeface="Ebrima" panose="02000000000000000000" pitchFamily="2" charset="0"/>
                  </a:rPr>
                  <a:t> Implementation tool </a:t>
                </a:r>
              </a:p>
              <a:p>
                <a:pPr lvl="0" algn="ctr" defTabSz="800100">
                  <a:lnSpc>
                    <a:spcPct val="90000"/>
                  </a:lnSpc>
                  <a:spcBef>
                    <a:spcPct val="0"/>
                  </a:spcBef>
                </a:pPr>
                <a:r>
                  <a:rPr lang="en-US" sz="1400" b="1" dirty="0">
                    <a:solidFill>
                      <a:prstClr val="black"/>
                    </a:solidFill>
                    <a:ea typeface="Ebrima" panose="02000000000000000000" pitchFamily="2" charset="0"/>
                    <a:cs typeface="Ebrima" panose="02000000000000000000" pitchFamily="2" charset="0"/>
                  </a:rPr>
                  <a:t>Global </a:t>
                </a:r>
                <a:r>
                  <a:rPr lang="en-US" sz="1400" b="1" dirty="0" err="1">
                    <a:solidFill>
                      <a:prstClr val="black"/>
                    </a:solidFill>
                    <a:ea typeface="Ebrima" panose="02000000000000000000" pitchFamily="2" charset="0"/>
                    <a:cs typeface="Ebrima" panose="02000000000000000000" pitchFamily="2" charset="0"/>
                  </a:rPr>
                  <a:t>PrEP</a:t>
                </a:r>
                <a:r>
                  <a:rPr lang="en-US" sz="1400" b="1" dirty="0">
                    <a:solidFill>
                      <a:prstClr val="black"/>
                    </a:solidFill>
                    <a:ea typeface="Ebrima" panose="02000000000000000000" pitchFamily="2" charset="0"/>
                    <a:cs typeface="Ebrima" panose="02000000000000000000" pitchFamily="2" charset="0"/>
                  </a:rPr>
                  <a:t> Coalition</a:t>
                </a:r>
                <a:endParaRPr lang="en-US" sz="1400" b="1" kern="1200" dirty="0">
                  <a:latin typeface="+mn-lt"/>
                </a:endParaRPr>
              </a:p>
            </p:txBody>
          </p:sp>
          <p:sp>
            <p:nvSpPr>
              <p:cNvPr id="49" name="CaixaDeTexto 48">
                <a:extLst>
                  <a:ext uri="{FF2B5EF4-FFF2-40B4-BE49-F238E27FC236}">
                    <a16:creationId xmlns:a16="http://schemas.microsoft.com/office/drawing/2014/main" id="{BC5FA922-8831-4194-8DAA-BFDC4C380D15}"/>
                  </a:ext>
                </a:extLst>
              </p:cNvPr>
              <p:cNvSpPr txBox="1"/>
              <p:nvPr/>
            </p:nvSpPr>
            <p:spPr>
              <a:xfrm>
                <a:off x="9229733" y="2747768"/>
                <a:ext cx="1928992" cy="7335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800100">
                  <a:lnSpc>
                    <a:spcPct val="90000"/>
                  </a:lnSpc>
                  <a:spcBef>
                    <a:spcPct val="0"/>
                  </a:spcBef>
                  <a:spcAft>
                    <a:spcPct val="35000"/>
                  </a:spcAft>
                  <a:buNone/>
                </a:pPr>
                <a:r>
                  <a:rPr lang="en-US" sz="1800" b="1" kern="1200" dirty="0">
                    <a:solidFill>
                      <a:srgbClr val="27348B"/>
                    </a:solidFill>
                    <a:latin typeface="+mn-lt"/>
                    <a:ea typeface="Ebrima" panose="02000000000000000000" pitchFamily="2" charset="0"/>
                    <a:cs typeface="Ebrima" panose="02000000000000000000" pitchFamily="2" charset="0"/>
                  </a:rPr>
                  <a:t>2018</a:t>
                </a:r>
              </a:p>
              <a:p>
                <a:pPr lvl="0" algn="ctr" defTabSz="800100">
                  <a:lnSpc>
                    <a:spcPct val="90000"/>
                  </a:lnSpc>
                  <a:spcBef>
                    <a:spcPct val="0"/>
                  </a:spcBef>
                  <a:spcAft>
                    <a:spcPct val="35000"/>
                  </a:spcAft>
                  <a:buNone/>
                </a:pPr>
                <a:r>
                  <a:rPr lang="en-US" sz="1400" kern="1200" dirty="0">
                    <a:solidFill>
                      <a:prstClr val="black"/>
                    </a:solidFill>
                    <a:latin typeface="+mn-lt"/>
                    <a:ea typeface="Ebrima" panose="02000000000000000000" pitchFamily="2" charset="0"/>
                    <a:cs typeface="Ebrima" panose="02000000000000000000" pitchFamily="2" charset="0"/>
                  </a:rPr>
                  <a:t>WHO PrEP implementation tool. Update on adolescents and M&amp;E.</a:t>
                </a:r>
                <a:endParaRPr lang="en-US" sz="1400" kern="1200" dirty="0">
                  <a:latin typeface="+mn-lt"/>
                </a:endParaRPr>
              </a:p>
            </p:txBody>
          </p:sp>
          <p:sp>
            <p:nvSpPr>
              <p:cNvPr id="54" name="Seta: para a Direita 53">
                <a:extLst>
                  <a:ext uri="{FF2B5EF4-FFF2-40B4-BE49-F238E27FC236}">
                    <a16:creationId xmlns:a16="http://schemas.microsoft.com/office/drawing/2014/main" id="{01431460-08AF-4834-854C-E7546D91F043}"/>
                  </a:ext>
                </a:extLst>
              </p:cNvPr>
              <p:cNvSpPr/>
              <p:nvPr/>
            </p:nvSpPr>
            <p:spPr>
              <a:xfrm rot="20837771">
                <a:off x="57634" y="2515255"/>
                <a:ext cx="11977739" cy="1528177"/>
              </a:xfrm>
              <a:custGeom>
                <a:avLst/>
                <a:gdLst>
                  <a:gd name="connsiteX0" fmla="*/ 0 w 9220697"/>
                  <a:gd name="connsiteY0" fmla="*/ 370437 h 1545549"/>
                  <a:gd name="connsiteX1" fmla="*/ 8447923 w 9220697"/>
                  <a:gd name="connsiteY1" fmla="*/ 370437 h 1545549"/>
                  <a:gd name="connsiteX2" fmla="*/ 8447923 w 9220697"/>
                  <a:gd name="connsiteY2" fmla="*/ 0 h 1545549"/>
                  <a:gd name="connsiteX3" fmla="*/ 9220697 w 9220697"/>
                  <a:gd name="connsiteY3" fmla="*/ 772775 h 1545549"/>
                  <a:gd name="connsiteX4" fmla="*/ 8447923 w 9220697"/>
                  <a:gd name="connsiteY4" fmla="*/ 1545549 h 1545549"/>
                  <a:gd name="connsiteX5" fmla="*/ 8447923 w 9220697"/>
                  <a:gd name="connsiteY5" fmla="*/ 1175112 h 1545549"/>
                  <a:gd name="connsiteX6" fmla="*/ 0 w 9220697"/>
                  <a:gd name="connsiteY6" fmla="*/ 1175112 h 1545549"/>
                  <a:gd name="connsiteX7" fmla="*/ 0 w 9220697"/>
                  <a:gd name="connsiteY7" fmla="*/ 370437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5316 w 9226013"/>
                  <a:gd name="connsiteY6" fmla="*/ 1175112 h 1545549"/>
                  <a:gd name="connsiteX7" fmla="*/ 0 w 9226013"/>
                  <a:gd name="connsiteY7" fmla="*/ 1151930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5316 w 9226013"/>
                  <a:gd name="connsiteY6" fmla="*/ 1175112 h 1545549"/>
                  <a:gd name="connsiteX7" fmla="*/ 0 w 9226013"/>
                  <a:gd name="connsiteY7" fmla="*/ 1151930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5316 w 9226013"/>
                  <a:gd name="connsiteY6" fmla="*/ 1175112 h 1545549"/>
                  <a:gd name="connsiteX7" fmla="*/ 0 w 9226013"/>
                  <a:gd name="connsiteY7" fmla="*/ 1151930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5316 w 9226013"/>
                  <a:gd name="connsiteY6" fmla="*/ 1175112 h 1545549"/>
                  <a:gd name="connsiteX7" fmla="*/ 0 w 9226013"/>
                  <a:gd name="connsiteY7" fmla="*/ 1151930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5316 w 9226013"/>
                  <a:gd name="connsiteY6" fmla="*/ 1175112 h 1545549"/>
                  <a:gd name="connsiteX7" fmla="*/ 0 w 9226013"/>
                  <a:gd name="connsiteY7" fmla="*/ 1151930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0 w 9226013"/>
                  <a:gd name="connsiteY6" fmla="*/ 1151930 h 1545549"/>
                  <a:gd name="connsiteX0" fmla="*/ 0 w 9226013"/>
                  <a:gd name="connsiteY0" fmla="*/ 1151930 h 1545549"/>
                  <a:gd name="connsiteX1" fmla="*/ 8453239 w 9226013"/>
                  <a:gd name="connsiteY1" fmla="*/ 370437 h 1545549"/>
                  <a:gd name="connsiteX2" fmla="*/ 8453239 w 9226013"/>
                  <a:gd name="connsiteY2" fmla="*/ 0 h 1545549"/>
                  <a:gd name="connsiteX3" fmla="*/ 9226013 w 9226013"/>
                  <a:gd name="connsiteY3" fmla="*/ 772775 h 1545549"/>
                  <a:gd name="connsiteX4" fmla="*/ 8453239 w 9226013"/>
                  <a:gd name="connsiteY4" fmla="*/ 1545549 h 1545549"/>
                  <a:gd name="connsiteX5" fmla="*/ 8453239 w 9226013"/>
                  <a:gd name="connsiteY5" fmla="*/ 1175112 h 1545549"/>
                  <a:gd name="connsiteX6" fmla="*/ 0 w 9226013"/>
                  <a:gd name="connsiteY6" fmla="*/ 1151930 h 1545549"/>
                  <a:gd name="connsiteX0" fmla="*/ 0 w 9374105"/>
                  <a:gd name="connsiteY0" fmla="*/ 1151930 h 1545549"/>
                  <a:gd name="connsiteX1" fmla="*/ 8453239 w 9374105"/>
                  <a:gd name="connsiteY1" fmla="*/ 370437 h 1545549"/>
                  <a:gd name="connsiteX2" fmla="*/ 8453239 w 9374105"/>
                  <a:gd name="connsiteY2" fmla="*/ 0 h 1545549"/>
                  <a:gd name="connsiteX3" fmla="*/ 9374105 w 9374105"/>
                  <a:gd name="connsiteY3" fmla="*/ 720122 h 1545549"/>
                  <a:gd name="connsiteX4" fmla="*/ 8453239 w 9374105"/>
                  <a:gd name="connsiteY4" fmla="*/ 1545549 h 1545549"/>
                  <a:gd name="connsiteX5" fmla="*/ 8453239 w 9374105"/>
                  <a:gd name="connsiteY5" fmla="*/ 1175112 h 1545549"/>
                  <a:gd name="connsiteX6" fmla="*/ 0 w 9374105"/>
                  <a:gd name="connsiteY6" fmla="*/ 1151930 h 1545549"/>
                  <a:gd name="connsiteX0" fmla="*/ 0 w 9374105"/>
                  <a:gd name="connsiteY0" fmla="*/ 1151930 h 1176832"/>
                  <a:gd name="connsiteX1" fmla="*/ 8453239 w 9374105"/>
                  <a:gd name="connsiteY1" fmla="*/ 370437 h 1176832"/>
                  <a:gd name="connsiteX2" fmla="*/ 8453239 w 9374105"/>
                  <a:gd name="connsiteY2" fmla="*/ 0 h 1176832"/>
                  <a:gd name="connsiteX3" fmla="*/ 9374105 w 9374105"/>
                  <a:gd name="connsiteY3" fmla="*/ 720122 h 1176832"/>
                  <a:gd name="connsiteX4" fmla="*/ 8694093 w 9374105"/>
                  <a:gd name="connsiteY4" fmla="*/ 1176832 h 1176832"/>
                  <a:gd name="connsiteX5" fmla="*/ 8453239 w 9374105"/>
                  <a:gd name="connsiteY5" fmla="*/ 1175112 h 1176832"/>
                  <a:gd name="connsiteX6" fmla="*/ 0 w 9374105"/>
                  <a:gd name="connsiteY6" fmla="*/ 1151930 h 1176832"/>
                  <a:gd name="connsiteX0" fmla="*/ 0 w 9374105"/>
                  <a:gd name="connsiteY0" fmla="*/ 1151930 h 1476451"/>
                  <a:gd name="connsiteX1" fmla="*/ 8453239 w 9374105"/>
                  <a:gd name="connsiteY1" fmla="*/ 370437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53239 w 9374105"/>
                  <a:gd name="connsiteY5" fmla="*/ 1175112 h 1476451"/>
                  <a:gd name="connsiteX6" fmla="*/ 0 w 9374105"/>
                  <a:gd name="connsiteY6" fmla="*/ 1151930 h 1476451"/>
                  <a:gd name="connsiteX0" fmla="*/ 0 w 9374105"/>
                  <a:gd name="connsiteY0" fmla="*/ 1151930 h 1476451"/>
                  <a:gd name="connsiteX1" fmla="*/ 8453239 w 9374105"/>
                  <a:gd name="connsiteY1" fmla="*/ 370437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513226 w 9374105"/>
                  <a:gd name="connsiteY5" fmla="*/ 909017 h 1476451"/>
                  <a:gd name="connsiteX6" fmla="*/ 0 w 9374105"/>
                  <a:gd name="connsiteY6" fmla="*/ 1151930 h 1476451"/>
                  <a:gd name="connsiteX0" fmla="*/ 0 w 9374105"/>
                  <a:gd name="connsiteY0" fmla="*/ 1151930 h 1476451"/>
                  <a:gd name="connsiteX1" fmla="*/ 8453239 w 9374105"/>
                  <a:gd name="connsiteY1" fmla="*/ 370437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573096 w 9374105"/>
                  <a:gd name="connsiteY5" fmla="*/ 929682 h 1476451"/>
                  <a:gd name="connsiteX6" fmla="*/ 0 w 9374105"/>
                  <a:gd name="connsiteY6" fmla="*/ 1151930 h 1476451"/>
                  <a:gd name="connsiteX0" fmla="*/ 0 w 9374105"/>
                  <a:gd name="connsiteY0" fmla="*/ 1151930 h 1476451"/>
                  <a:gd name="connsiteX1" fmla="*/ 8453239 w 9374105"/>
                  <a:gd name="connsiteY1" fmla="*/ 370437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558937 w 9374105"/>
                  <a:gd name="connsiteY1" fmla="*/ 537659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611510 w 9374105"/>
                  <a:gd name="connsiteY1" fmla="*/ 463474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478126 w 9374105"/>
                  <a:gd name="connsiteY1" fmla="*/ 419067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459195 w 9374105"/>
                  <a:gd name="connsiteY1" fmla="*/ 407631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459195 w 9374105"/>
                  <a:gd name="connsiteY1" fmla="*/ 407631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459195 w 9374105"/>
                  <a:gd name="connsiteY1" fmla="*/ 407631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459195 w 9374105"/>
                  <a:gd name="connsiteY1" fmla="*/ 407631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9374105"/>
                  <a:gd name="connsiteY0" fmla="*/ 1151930 h 1476451"/>
                  <a:gd name="connsiteX1" fmla="*/ 8459195 w 9374105"/>
                  <a:gd name="connsiteY1" fmla="*/ 407631 h 1476451"/>
                  <a:gd name="connsiteX2" fmla="*/ 8453239 w 9374105"/>
                  <a:gd name="connsiteY2" fmla="*/ 0 h 1476451"/>
                  <a:gd name="connsiteX3" fmla="*/ 9374105 w 9374105"/>
                  <a:gd name="connsiteY3" fmla="*/ 720122 h 1476451"/>
                  <a:gd name="connsiteX4" fmla="*/ 8432967 w 9374105"/>
                  <a:gd name="connsiteY4" fmla="*/ 1476451 h 1476451"/>
                  <a:gd name="connsiteX5" fmla="*/ 8464875 w 9374105"/>
                  <a:gd name="connsiteY5" fmla="*/ 1091699 h 1476451"/>
                  <a:gd name="connsiteX6" fmla="*/ 0 w 9374105"/>
                  <a:gd name="connsiteY6" fmla="*/ 1151930 h 1476451"/>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8048 w 10287278"/>
                  <a:gd name="connsiteY5" fmla="*/ 1091699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372368 w 10287278"/>
                  <a:gd name="connsiteY1" fmla="*/ 407631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475660 w 10287278"/>
                  <a:gd name="connsiteY1" fmla="*/ 617328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374813 w 10287278"/>
                  <a:gd name="connsiteY1" fmla="*/ 377820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374813 w 10287278"/>
                  <a:gd name="connsiteY1" fmla="*/ 377820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374813 w 10287278"/>
                  <a:gd name="connsiteY1" fmla="*/ 377820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374813 w 10287278"/>
                  <a:gd name="connsiteY1" fmla="*/ 377820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577008 h 1577008"/>
                  <a:gd name="connsiteX1" fmla="*/ 9374813 w 10287278"/>
                  <a:gd name="connsiteY1" fmla="*/ 377820 h 1577008"/>
                  <a:gd name="connsiteX2" fmla="*/ 9366412 w 10287278"/>
                  <a:gd name="connsiteY2" fmla="*/ 0 h 1577008"/>
                  <a:gd name="connsiteX3" fmla="*/ 10287278 w 10287278"/>
                  <a:gd name="connsiteY3" fmla="*/ 720122 h 1577008"/>
                  <a:gd name="connsiteX4" fmla="*/ 9346140 w 10287278"/>
                  <a:gd name="connsiteY4" fmla="*/ 1476451 h 1577008"/>
                  <a:gd name="connsiteX5" fmla="*/ 9371895 w 10287278"/>
                  <a:gd name="connsiteY5" fmla="*/ 1118990 h 1577008"/>
                  <a:gd name="connsiteX6" fmla="*/ 0 w 10287278"/>
                  <a:gd name="connsiteY6" fmla="*/ 1577008 h 1577008"/>
                  <a:gd name="connsiteX0" fmla="*/ 0 w 10287278"/>
                  <a:gd name="connsiteY0" fmla="*/ 1606070 h 1606070"/>
                  <a:gd name="connsiteX1" fmla="*/ 9374813 w 10287278"/>
                  <a:gd name="connsiteY1" fmla="*/ 406882 h 1606070"/>
                  <a:gd name="connsiteX2" fmla="*/ 9366412 w 10287278"/>
                  <a:gd name="connsiteY2" fmla="*/ 29062 h 1606070"/>
                  <a:gd name="connsiteX3" fmla="*/ 10287278 w 10287278"/>
                  <a:gd name="connsiteY3" fmla="*/ 749184 h 1606070"/>
                  <a:gd name="connsiteX4" fmla="*/ 9346140 w 10287278"/>
                  <a:gd name="connsiteY4" fmla="*/ 1505513 h 1606070"/>
                  <a:gd name="connsiteX5" fmla="*/ 9371895 w 10287278"/>
                  <a:gd name="connsiteY5" fmla="*/ 1148052 h 1606070"/>
                  <a:gd name="connsiteX6" fmla="*/ 0 w 10287278"/>
                  <a:gd name="connsiteY6" fmla="*/ 1606070 h 1606070"/>
                  <a:gd name="connsiteX0" fmla="*/ 0 w 10287278"/>
                  <a:gd name="connsiteY0" fmla="*/ 1606070 h 1606070"/>
                  <a:gd name="connsiteX1" fmla="*/ 9374813 w 10287278"/>
                  <a:gd name="connsiteY1" fmla="*/ 406882 h 1606070"/>
                  <a:gd name="connsiteX2" fmla="*/ 9366412 w 10287278"/>
                  <a:gd name="connsiteY2" fmla="*/ 29062 h 1606070"/>
                  <a:gd name="connsiteX3" fmla="*/ 10287278 w 10287278"/>
                  <a:gd name="connsiteY3" fmla="*/ 749184 h 1606070"/>
                  <a:gd name="connsiteX4" fmla="*/ 9346140 w 10287278"/>
                  <a:gd name="connsiteY4" fmla="*/ 1505513 h 1606070"/>
                  <a:gd name="connsiteX5" fmla="*/ 9371895 w 10287278"/>
                  <a:gd name="connsiteY5" fmla="*/ 1148052 h 1606070"/>
                  <a:gd name="connsiteX6" fmla="*/ 0 w 10287278"/>
                  <a:gd name="connsiteY6" fmla="*/ 1606070 h 1606070"/>
                  <a:gd name="connsiteX0" fmla="*/ 0 w 10195269"/>
                  <a:gd name="connsiteY0" fmla="*/ 1606070 h 1606070"/>
                  <a:gd name="connsiteX1" fmla="*/ 9374813 w 10195269"/>
                  <a:gd name="connsiteY1" fmla="*/ 406882 h 1606070"/>
                  <a:gd name="connsiteX2" fmla="*/ 9366412 w 10195269"/>
                  <a:gd name="connsiteY2" fmla="*/ 29062 h 1606070"/>
                  <a:gd name="connsiteX3" fmla="*/ 10195269 w 10195269"/>
                  <a:gd name="connsiteY3" fmla="*/ 1012086 h 1606070"/>
                  <a:gd name="connsiteX4" fmla="*/ 9346140 w 10195269"/>
                  <a:gd name="connsiteY4" fmla="*/ 1505513 h 1606070"/>
                  <a:gd name="connsiteX5" fmla="*/ 9371895 w 10195269"/>
                  <a:gd name="connsiteY5" fmla="*/ 1148052 h 1606070"/>
                  <a:gd name="connsiteX6" fmla="*/ 0 w 10195269"/>
                  <a:gd name="connsiteY6" fmla="*/ 1606070 h 1606070"/>
                  <a:gd name="connsiteX0" fmla="*/ 0 w 10195269"/>
                  <a:gd name="connsiteY0" fmla="*/ 1606070 h 1606070"/>
                  <a:gd name="connsiteX1" fmla="*/ 9374813 w 10195269"/>
                  <a:gd name="connsiteY1" fmla="*/ 406882 h 1606070"/>
                  <a:gd name="connsiteX2" fmla="*/ 9366412 w 10195269"/>
                  <a:gd name="connsiteY2" fmla="*/ 29062 h 1606070"/>
                  <a:gd name="connsiteX3" fmla="*/ 10195269 w 10195269"/>
                  <a:gd name="connsiteY3" fmla="*/ 1012086 h 1606070"/>
                  <a:gd name="connsiteX4" fmla="*/ 9238825 w 10195269"/>
                  <a:gd name="connsiteY4" fmla="*/ 1536784 h 1606070"/>
                  <a:gd name="connsiteX5" fmla="*/ 9371895 w 10195269"/>
                  <a:gd name="connsiteY5" fmla="*/ 1148052 h 1606070"/>
                  <a:gd name="connsiteX6" fmla="*/ 0 w 10195269"/>
                  <a:gd name="connsiteY6" fmla="*/ 1606070 h 1606070"/>
                  <a:gd name="connsiteX0" fmla="*/ 0 w 10195269"/>
                  <a:gd name="connsiteY0" fmla="*/ 1606070 h 1606070"/>
                  <a:gd name="connsiteX1" fmla="*/ 9374813 w 10195269"/>
                  <a:gd name="connsiteY1" fmla="*/ 406882 h 1606070"/>
                  <a:gd name="connsiteX2" fmla="*/ 9366412 w 10195269"/>
                  <a:gd name="connsiteY2" fmla="*/ 29062 h 1606070"/>
                  <a:gd name="connsiteX3" fmla="*/ 10195269 w 10195269"/>
                  <a:gd name="connsiteY3" fmla="*/ 1012086 h 1606070"/>
                  <a:gd name="connsiteX4" fmla="*/ 9238825 w 10195269"/>
                  <a:gd name="connsiteY4" fmla="*/ 1536784 h 1606070"/>
                  <a:gd name="connsiteX5" fmla="*/ 9276255 w 10195269"/>
                  <a:gd name="connsiteY5" fmla="*/ 1110188 h 1606070"/>
                  <a:gd name="connsiteX6" fmla="*/ 0 w 10195269"/>
                  <a:gd name="connsiteY6" fmla="*/ 1606070 h 1606070"/>
                  <a:gd name="connsiteX0" fmla="*/ 0 w 10195269"/>
                  <a:gd name="connsiteY0" fmla="*/ 1644719 h 1644719"/>
                  <a:gd name="connsiteX1" fmla="*/ 9299417 w 10195269"/>
                  <a:gd name="connsiteY1" fmla="*/ 368354 h 1644719"/>
                  <a:gd name="connsiteX2" fmla="*/ 9366412 w 10195269"/>
                  <a:gd name="connsiteY2" fmla="*/ 67711 h 1644719"/>
                  <a:gd name="connsiteX3" fmla="*/ 10195269 w 10195269"/>
                  <a:gd name="connsiteY3" fmla="*/ 1050735 h 1644719"/>
                  <a:gd name="connsiteX4" fmla="*/ 9238825 w 10195269"/>
                  <a:gd name="connsiteY4" fmla="*/ 1575433 h 1644719"/>
                  <a:gd name="connsiteX5" fmla="*/ 9276255 w 10195269"/>
                  <a:gd name="connsiteY5" fmla="*/ 1148837 h 1644719"/>
                  <a:gd name="connsiteX6" fmla="*/ 0 w 10195269"/>
                  <a:gd name="connsiteY6" fmla="*/ 1644719 h 1644719"/>
                  <a:gd name="connsiteX0" fmla="*/ 0 w 10195269"/>
                  <a:gd name="connsiteY0" fmla="*/ 1742552 h 1742552"/>
                  <a:gd name="connsiteX1" fmla="*/ 9299417 w 10195269"/>
                  <a:gd name="connsiteY1" fmla="*/ 466187 h 1742552"/>
                  <a:gd name="connsiteX2" fmla="*/ 9299134 w 10195269"/>
                  <a:gd name="connsiteY2" fmla="*/ 0 h 1742552"/>
                  <a:gd name="connsiteX3" fmla="*/ 10195269 w 10195269"/>
                  <a:gd name="connsiteY3" fmla="*/ 1148568 h 1742552"/>
                  <a:gd name="connsiteX4" fmla="*/ 9238825 w 10195269"/>
                  <a:gd name="connsiteY4" fmla="*/ 1673266 h 1742552"/>
                  <a:gd name="connsiteX5" fmla="*/ 9276255 w 10195269"/>
                  <a:gd name="connsiteY5" fmla="*/ 1246670 h 1742552"/>
                  <a:gd name="connsiteX6" fmla="*/ 0 w 10195269"/>
                  <a:gd name="connsiteY6" fmla="*/ 1742552 h 1742552"/>
                  <a:gd name="connsiteX0" fmla="*/ 0 w 10195269"/>
                  <a:gd name="connsiteY0" fmla="*/ 1742552 h 1742552"/>
                  <a:gd name="connsiteX1" fmla="*/ 9291035 w 10195269"/>
                  <a:gd name="connsiteY1" fmla="*/ 331737 h 1742552"/>
                  <a:gd name="connsiteX2" fmla="*/ 9299134 w 10195269"/>
                  <a:gd name="connsiteY2" fmla="*/ 0 h 1742552"/>
                  <a:gd name="connsiteX3" fmla="*/ 10195269 w 10195269"/>
                  <a:gd name="connsiteY3" fmla="*/ 1148568 h 1742552"/>
                  <a:gd name="connsiteX4" fmla="*/ 9238825 w 10195269"/>
                  <a:gd name="connsiteY4" fmla="*/ 1673266 h 1742552"/>
                  <a:gd name="connsiteX5" fmla="*/ 9276255 w 10195269"/>
                  <a:gd name="connsiteY5" fmla="*/ 1246670 h 1742552"/>
                  <a:gd name="connsiteX6" fmla="*/ 0 w 10195269"/>
                  <a:gd name="connsiteY6" fmla="*/ 1742552 h 1742552"/>
                  <a:gd name="connsiteX0" fmla="*/ 0 w 10195269"/>
                  <a:gd name="connsiteY0" fmla="*/ 1742552 h 1742552"/>
                  <a:gd name="connsiteX1" fmla="*/ 9291035 w 10195269"/>
                  <a:gd name="connsiteY1" fmla="*/ 331737 h 1742552"/>
                  <a:gd name="connsiteX2" fmla="*/ 9299134 w 10195269"/>
                  <a:gd name="connsiteY2" fmla="*/ 0 h 1742552"/>
                  <a:gd name="connsiteX3" fmla="*/ 10195269 w 10195269"/>
                  <a:gd name="connsiteY3" fmla="*/ 1148568 h 1742552"/>
                  <a:gd name="connsiteX4" fmla="*/ 9238825 w 10195269"/>
                  <a:gd name="connsiteY4" fmla="*/ 1673266 h 1742552"/>
                  <a:gd name="connsiteX5" fmla="*/ 9241419 w 10195269"/>
                  <a:gd name="connsiteY5" fmla="*/ 1398288 h 1742552"/>
                  <a:gd name="connsiteX6" fmla="*/ 0 w 10195269"/>
                  <a:gd name="connsiteY6" fmla="*/ 1742552 h 1742552"/>
                  <a:gd name="connsiteX0" fmla="*/ 0 w 9980568"/>
                  <a:gd name="connsiteY0" fmla="*/ 1742552 h 1742552"/>
                  <a:gd name="connsiteX1" fmla="*/ 9291035 w 9980568"/>
                  <a:gd name="connsiteY1" fmla="*/ 331737 h 1742552"/>
                  <a:gd name="connsiteX2" fmla="*/ 9299134 w 9980568"/>
                  <a:gd name="connsiteY2" fmla="*/ 0 h 1742552"/>
                  <a:gd name="connsiteX3" fmla="*/ 9980568 w 9980568"/>
                  <a:gd name="connsiteY3" fmla="*/ 884486 h 1742552"/>
                  <a:gd name="connsiteX4" fmla="*/ 9238825 w 9980568"/>
                  <a:gd name="connsiteY4" fmla="*/ 1673266 h 1742552"/>
                  <a:gd name="connsiteX5" fmla="*/ 9241419 w 9980568"/>
                  <a:gd name="connsiteY5" fmla="*/ 1398288 h 1742552"/>
                  <a:gd name="connsiteX6" fmla="*/ 0 w 9980568"/>
                  <a:gd name="connsiteY6" fmla="*/ 1742552 h 174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0568" h="1742552">
                    <a:moveTo>
                      <a:pt x="0" y="1742552"/>
                    </a:moveTo>
                    <a:cubicBezTo>
                      <a:pt x="2385199" y="-834314"/>
                      <a:pt x="7471317" y="225144"/>
                      <a:pt x="9291035" y="331737"/>
                    </a:cubicBezTo>
                    <a:cubicBezTo>
                      <a:pt x="9289050" y="195860"/>
                      <a:pt x="9301119" y="135877"/>
                      <a:pt x="9299134" y="0"/>
                    </a:cubicBezTo>
                    <a:lnTo>
                      <a:pt x="9980568" y="884486"/>
                    </a:lnTo>
                    <a:lnTo>
                      <a:pt x="9238825" y="1673266"/>
                    </a:lnTo>
                    <a:cubicBezTo>
                      <a:pt x="9239690" y="1581607"/>
                      <a:pt x="9240554" y="1489947"/>
                      <a:pt x="9241419" y="1398288"/>
                    </a:cubicBezTo>
                    <a:cubicBezTo>
                      <a:pt x="9033311" y="1381110"/>
                      <a:pt x="3352338" y="-334411"/>
                      <a:pt x="0" y="1742552"/>
                    </a:cubicBezTo>
                    <a:close/>
                  </a:path>
                </a:pathLst>
              </a:custGeom>
              <a:gradFill flip="none" rotWithShape="1">
                <a:gsLst>
                  <a:gs pos="0">
                    <a:srgbClr val="D5E3EF"/>
                  </a:gs>
                  <a:gs pos="100000">
                    <a:srgbClr val="A9C9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4" name="Elipse 43">
                <a:extLst>
                  <a:ext uri="{FF2B5EF4-FFF2-40B4-BE49-F238E27FC236}">
                    <a16:creationId xmlns:a16="http://schemas.microsoft.com/office/drawing/2014/main" id="{7D1B6FE9-B2CB-4418-B968-79C735D557F3}"/>
                  </a:ext>
                </a:extLst>
              </p:cNvPr>
              <p:cNvSpPr/>
              <p:nvPr/>
            </p:nvSpPr>
            <p:spPr>
              <a:xfrm>
                <a:off x="710455" y="4738610"/>
                <a:ext cx="300218" cy="300218"/>
              </a:xfrm>
              <a:prstGeom prst="ellipse">
                <a:avLst/>
              </a:prstGeom>
              <a:solidFill>
                <a:srgbClr val="27348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0" name="Elipse 49">
                <a:extLst>
                  <a:ext uri="{FF2B5EF4-FFF2-40B4-BE49-F238E27FC236}">
                    <a16:creationId xmlns:a16="http://schemas.microsoft.com/office/drawing/2014/main" id="{7A9CA690-6980-4F06-8115-7BC679ACA76D}"/>
                  </a:ext>
                </a:extLst>
              </p:cNvPr>
              <p:cNvSpPr/>
              <p:nvPr/>
            </p:nvSpPr>
            <p:spPr>
              <a:xfrm>
                <a:off x="2884242" y="3521696"/>
                <a:ext cx="360106" cy="360106"/>
              </a:xfrm>
              <a:prstGeom prst="ellipse">
                <a:avLst/>
              </a:prstGeom>
              <a:solidFill>
                <a:srgbClr val="27348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1" name="Elipse 50">
                <a:extLst>
                  <a:ext uri="{FF2B5EF4-FFF2-40B4-BE49-F238E27FC236}">
                    <a16:creationId xmlns:a16="http://schemas.microsoft.com/office/drawing/2014/main" id="{CB659901-4D31-41B8-A6CD-E1A1A24EDE09}"/>
                  </a:ext>
                </a:extLst>
              </p:cNvPr>
              <p:cNvSpPr/>
              <p:nvPr/>
            </p:nvSpPr>
            <p:spPr>
              <a:xfrm>
                <a:off x="5475074" y="2690256"/>
                <a:ext cx="432054" cy="432054"/>
              </a:xfrm>
              <a:prstGeom prst="ellipse">
                <a:avLst/>
              </a:prstGeom>
              <a:solidFill>
                <a:srgbClr val="27348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2" name="Elipse 51">
                <a:extLst>
                  <a:ext uri="{FF2B5EF4-FFF2-40B4-BE49-F238E27FC236}">
                    <a16:creationId xmlns:a16="http://schemas.microsoft.com/office/drawing/2014/main" id="{03F9334F-B9CD-4DC0-8CF3-8BA405412360}"/>
                  </a:ext>
                </a:extLst>
              </p:cNvPr>
              <p:cNvSpPr/>
              <p:nvPr/>
            </p:nvSpPr>
            <p:spPr>
              <a:xfrm>
                <a:off x="7793830" y="2199739"/>
                <a:ext cx="514290" cy="514290"/>
              </a:xfrm>
              <a:prstGeom prst="ellipse">
                <a:avLst/>
              </a:prstGeom>
              <a:solidFill>
                <a:srgbClr val="27348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3" name="Elipse 52">
                <a:extLst>
                  <a:ext uri="{FF2B5EF4-FFF2-40B4-BE49-F238E27FC236}">
                    <a16:creationId xmlns:a16="http://schemas.microsoft.com/office/drawing/2014/main" id="{56DB8C4F-58BF-4687-B9BC-712B9F6A1828}"/>
                  </a:ext>
                </a:extLst>
              </p:cNvPr>
              <p:cNvSpPr/>
              <p:nvPr/>
            </p:nvSpPr>
            <p:spPr>
              <a:xfrm>
                <a:off x="9834678" y="1842873"/>
                <a:ext cx="719102" cy="719102"/>
              </a:xfrm>
              <a:prstGeom prst="ellipse">
                <a:avLst/>
              </a:prstGeom>
              <a:solidFill>
                <a:srgbClr val="27348B"/>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6" name="Picture 2">
                <a:extLst>
                  <a:ext uri="{FF2B5EF4-FFF2-40B4-BE49-F238E27FC236}">
                    <a16:creationId xmlns:a16="http://schemas.microsoft.com/office/drawing/2014/main" id="{654506DC-3826-324A-B33E-4576CAC47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179" y="3004523"/>
                <a:ext cx="1008112" cy="1573452"/>
              </a:xfrm>
              <a:prstGeom prst="rect">
                <a:avLst/>
              </a:prstGeom>
              <a:noFill/>
              <a:ln w="9525">
                <a:solidFill>
                  <a:srgbClr val="27348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0E92036-8BE8-134E-A490-084C50366A7C}"/>
                  </a:ext>
                </a:extLst>
              </p:cNvPr>
              <p:cNvPicPr>
                <a:picLocks noChangeAspect="1" noChangeArrowheads="1"/>
              </p:cNvPicPr>
              <p:nvPr/>
            </p:nvPicPr>
            <p:blipFill>
              <a:blip r:embed="rId4"/>
              <a:srcRect/>
              <a:stretch>
                <a:fillRect/>
              </a:stretch>
            </p:blipFill>
            <p:spPr>
              <a:xfrm>
                <a:off x="2540219" y="1958276"/>
                <a:ext cx="1048152" cy="1511506"/>
              </a:xfrm>
              <a:prstGeom prst="rect">
                <a:avLst/>
              </a:prstGeom>
              <a:ln>
                <a:solidFill>
                  <a:srgbClr val="27348B"/>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a:extLst>
                  <a:ext uri="{FF2B5EF4-FFF2-40B4-BE49-F238E27FC236}">
                    <a16:creationId xmlns:a16="http://schemas.microsoft.com/office/drawing/2014/main" id="{92D1DF00-6A12-2943-907B-AE1C00F41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678" y="1067202"/>
                <a:ext cx="1006845" cy="1519248"/>
              </a:xfrm>
              <a:prstGeom prst="rect">
                <a:avLst/>
              </a:prstGeom>
              <a:noFill/>
              <a:ln w="9525">
                <a:solidFill>
                  <a:srgbClr val="27348B"/>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a:extLst>
                  <a:ext uri="{FF2B5EF4-FFF2-40B4-BE49-F238E27FC236}">
                    <a16:creationId xmlns:a16="http://schemas.microsoft.com/office/drawing/2014/main" id="{8BBE4F64-C89E-5C4C-8C4F-2EBC599735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2907" y="427637"/>
                <a:ext cx="1742644" cy="1325442"/>
              </a:xfrm>
              <a:prstGeom prst="rect">
                <a:avLst/>
              </a:prstGeom>
              <a:noFill/>
              <a:ln w="9525">
                <a:solidFill>
                  <a:srgbClr val="27348B"/>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a:extLst>
                  <a:ext uri="{FF2B5EF4-FFF2-40B4-BE49-F238E27FC236}">
                    <a16:creationId xmlns:a16="http://schemas.microsoft.com/office/drawing/2014/main" id="{6C9268B0-286D-C14E-8B49-DA06A71C42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3400" y="600213"/>
                <a:ext cx="1007703" cy="1471656"/>
              </a:xfrm>
              <a:prstGeom prst="rect">
                <a:avLst/>
              </a:prstGeom>
              <a:noFill/>
              <a:ln w="9525">
                <a:solidFill>
                  <a:srgbClr val="27348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35842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4">
            <a:extLst>
              <a:ext uri="{FF2B5EF4-FFF2-40B4-BE49-F238E27FC236}">
                <a16:creationId xmlns:a16="http://schemas.microsoft.com/office/drawing/2014/main" id="{D7392EEF-F158-45D8-9F06-641A974CA3D3}"/>
              </a:ext>
            </a:extLst>
          </p:cNvPr>
          <p:cNvSpPr txBox="1"/>
          <p:nvPr/>
        </p:nvSpPr>
        <p:spPr>
          <a:xfrm>
            <a:off x="361727" y="1931041"/>
            <a:ext cx="7687952" cy="4196020"/>
          </a:xfrm>
          <a:prstGeom prst="rect">
            <a:avLst/>
          </a:prstGeom>
          <a:noFill/>
        </p:spPr>
        <p:txBody>
          <a:bodyPr wrap="square" rtlCol="0">
            <a:spAutoFit/>
          </a:bodyPr>
          <a:lstStyle/>
          <a:p>
            <a:pPr marL="285750" indent="-285750" algn="just">
              <a:spcAft>
                <a:spcPts val="800"/>
              </a:spcAft>
              <a:buClr>
                <a:srgbClr val="27348B"/>
              </a:buClr>
              <a:buFont typeface="Arial" panose="020B0604020202020204" pitchFamily="34" charset="0"/>
              <a:buChar char="•"/>
            </a:pPr>
            <a:r>
              <a:rPr lang="en-US" sz="2400" b="1" dirty="0">
                <a:solidFill>
                  <a:srgbClr val="27348B"/>
                </a:solidFill>
                <a:ea typeface="Verdana" charset="0"/>
                <a:cs typeface="Verdana" charset="0"/>
              </a:rPr>
              <a:t>Objective:</a:t>
            </a:r>
            <a:r>
              <a:rPr lang="en-US" sz="2400" dirty="0">
                <a:solidFill>
                  <a:srgbClr val="27348B"/>
                </a:solidFill>
                <a:ea typeface="Verdana" charset="0"/>
                <a:cs typeface="Verdana" charset="0"/>
              </a:rPr>
              <a:t> </a:t>
            </a:r>
            <a:r>
              <a:rPr lang="en-US" sz="2400" dirty="0">
                <a:ea typeface="Verdana" charset="0"/>
                <a:cs typeface="Verdana" charset="0"/>
              </a:rPr>
              <a:t>assess uptake, acceptability and feasibility of same day PrEP (</a:t>
            </a:r>
            <a:r>
              <a:rPr lang="en-US" sz="2400" dirty="0"/>
              <a:t>TDF/FTC orally once a day) for MSM and TGW </a:t>
            </a:r>
            <a:r>
              <a:rPr lang="en-US" sz="2400" dirty="0">
                <a:ea typeface="Verdana" charset="0"/>
                <a:cs typeface="Verdana" charset="0"/>
              </a:rPr>
              <a:t>in the context of HIV combination prevention.</a:t>
            </a:r>
          </a:p>
          <a:p>
            <a:pPr marL="285750" indent="-285750" algn="just">
              <a:spcAft>
                <a:spcPts val="800"/>
              </a:spcAft>
              <a:buClr>
                <a:srgbClr val="27348B"/>
              </a:buClr>
              <a:buFont typeface="Arial" panose="020B0604020202020204" pitchFamily="34" charset="0"/>
              <a:buChar char="•"/>
            </a:pPr>
            <a:r>
              <a:rPr lang="en-US" sz="2400" b="1" dirty="0">
                <a:solidFill>
                  <a:srgbClr val="27348B"/>
                </a:solidFill>
              </a:rPr>
              <a:t>Design</a:t>
            </a:r>
            <a:r>
              <a:rPr lang="en-US" sz="2400" dirty="0">
                <a:solidFill>
                  <a:srgbClr val="27348B"/>
                </a:solidFill>
              </a:rPr>
              <a:t>: </a:t>
            </a:r>
            <a:r>
              <a:rPr lang="en-US" sz="2400" dirty="0"/>
              <a:t>multi-site prospective, open-label demonstration study.</a:t>
            </a:r>
            <a:endParaRPr lang="en-US" sz="2400" dirty="0">
              <a:ea typeface="Verdana" charset="0"/>
              <a:cs typeface="Verdana" charset="0"/>
            </a:endParaRPr>
          </a:p>
          <a:p>
            <a:pPr marL="285750" indent="-285750" algn="just">
              <a:spcAft>
                <a:spcPts val="800"/>
              </a:spcAft>
              <a:buClr>
                <a:srgbClr val="27348B"/>
              </a:buClr>
              <a:buFont typeface="Arial" panose="020B0604020202020204" pitchFamily="34" charset="0"/>
              <a:buChar char="•"/>
            </a:pPr>
            <a:r>
              <a:rPr lang="en-US" altLang="pt-BR" sz="2400" b="1" dirty="0">
                <a:solidFill>
                  <a:srgbClr val="27348B"/>
                </a:solidFill>
                <a:ea typeface="MS PGothic" charset="-128"/>
              </a:rPr>
              <a:t>Countries</a:t>
            </a:r>
            <a:r>
              <a:rPr lang="en-US" altLang="pt-BR" sz="2400" dirty="0">
                <a:solidFill>
                  <a:srgbClr val="27348B"/>
                </a:solidFill>
                <a:ea typeface="MS PGothic" charset="-128"/>
              </a:rPr>
              <a:t>: </a:t>
            </a:r>
            <a:r>
              <a:rPr lang="en-US" altLang="pt-BR" sz="2400" dirty="0">
                <a:ea typeface="MS PGothic" charset="-128"/>
              </a:rPr>
              <a:t>Brazil (</a:t>
            </a:r>
            <a:r>
              <a:rPr lang="en-US" altLang="pt-BR" sz="2400" dirty="0" err="1">
                <a:ea typeface="MS PGothic" charset="-128"/>
              </a:rPr>
              <a:t>Fiocruz</a:t>
            </a:r>
            <a:r>
              <a:rPr lang="en-US" altLang="pt-BR" sz="2400" dirty="0">
                <a:ea typeface="MS PGothic" charset="-128"/>
              </a:rPr>
              <a:t> - Coordination), Peru and Mexico.</a:t>
            </a:r>
            <a:endParaRPr lang="en-US" sz="2400" dirty="0">
              <a:ea typeface="MS PGothic" charset="-128"/>
            </a:endParaRPr>
          </a:p>
          <a:p>
            <a:pPr marL="285750" indent="-285750" algn="just">
              <a:spcAft>
                <a:spcPts val="800"/>
              </a:spcAft>
              <a:buClr>
                <a:srgbClr val="27348B"/>
              </a:buClr>
              <a:buFont typeface="Arial" panose="020B0604020202020204" pitchFamily="34" charset="0"/>
              <a:buChar char="•"/>
            </a:pPr>
            <a:r>
              <a:rPr lang="en-US" altLang="pt-BR" sz="2400" b="1" dirty="0">
                <a:solidFill>
                  <a:srgbClr val="27348B"/>
                </a:solidFill>
                <a:ea typeface="MS PGothic" charset="-128"/>
              </a:rPr>
              <a:t>Population</a:t>
            </a:r>
            <a:r>
              <a:rPr lang="en-US" altLang="pt-BR" sz="2400" dirty="0">
                <a:solidFill>
                  <a:srgbClr val="27348B"/>
                </a:solidFill>
                <a:ea typeface="MS PGothic" charset="-128"/>
              </a:rPr>
              <a:t>: </a:t>
            </a:r>
            <a:r>
              <a:rPr lang="en-US" altLang="pt-BR" sz="2400" dirty="0">
                <a:ea typeface="MS PGothic" charset="-128"/>
              </a:rPr>
              <a:t>7500 MSM/TGW</a:t>
            </a:r>
            <a:r>
              <a:rPr lang="en-US" sz="2400" dirty="0"/>
              <a:t> (Brazil: 3,000; Mexico: 3,000; Peru: 1,500)</a:t>
            </a:r>
            <a:r>
              <a:rPr lang="en-US" sz="2400" dirty="0">
                <a:ea typeface="Verdana" charset="0"/>
                <a:cs typeface="Verdana" charset="0"/>
              </a:rPr>
              <a:t>.</a:t>
            </a:r>
          </a:p>
          <a:p>
            <a:pPr marL="285750" indent="-285750" algn="just">
              <a:spcAft>
                <a:spcPts val="800"/>
              </a:spcAft>
              <a:buClr>
                <a:srgbClr val="27348B"/>
              </a:buClr>
              <a:buFont typeface="Arial" panose="020B0604020202020204" pitchFamily="34" charset="0"/>
              <a:buChar char="•"/>
            </a:pPr>
            <a:r>
              <a:rPr lang="en-US" sz="2400" b="1" dirty="0">
                <a:solidFill>
                  <a:srgbClr val="27348B"/>
                </a:solidFill>
              </a:rPr>
              <a:t>Sites</a:t>
            </a:r>
            <a:r>
              <a:rPr lang="en-US" sz="2400" dirty="0">
                <a:solidFill>
                  <a:srgbClr val="27348B"/>
                </a:solidFill>
              </a:rPr>
              <a:t>: </a:t>
            </a:r>
            <a:r>
              <a:rPr lang="en-US" sz="2400" dirty="0">
                <a:ea typeface="Verdana" charset="0"/>
                <a:cs typeface="Verdana" charset="0"/>
              </a:rPr>
              <a:t>Public Health services and NGOs.</a:t>
            </a:r>
            <a:endParaRPr lang="en-US" sz="2400" dirty="0"/>
          </a:p>
        </p:txBody>
      </p:sp>
      <p:sp>
        <p:nvSpPr>
          <p:cNvPr id="53" name="Rectangle 1">
            <a:extLst>
              <a:ext uri="{FF2B5EF4-FFF2-40B4-BE49-F238E27FC236}">
                <a16:creationId xmlns:a16="http://schemas.microsoft.com/office/drawing/2014/main" id="{8D39DFDB-D626-43CA-AB43-5012C822CC2B}"/>
              </a:ext>
            </a:extLst>
          </p:cNvPr>
          <p:cNvSpPr/>
          <p:nvPr/>
        </p:nvSpPr>
        <p:spPr>
          <a:xfrm>
            <a:off x="8782178" y="4676957"/>
            <a:ext cx="2585268" cy="1200329"/>
          </a:xfrm>
          <a:prstGeom prst="rect">
            <a:avLst/>
          </a:prstGeom>
          <a:solidFill>
            <a:srgbClr val="27348B"/>
          </a:solidFill>
        </p:spPr>
        <p:txBody>
          <a:bodyPr wrap="square">
            <a:spAutoFit/>
          </a:bodyPr>
          <a:lstStyle/>
          <a:p>
            <a:pPr algn="ctr">
              <a:lnSpc>
                <a:spcPct val="150000"/>
              </a:lnSpc>
            </a:pPr>
            <a:r>
              <a:rPr lang="en-US" sz="1600" b="1" dirty="0">
                <a:solidFill>
                  <a:schemeClr val="bg1"/>
                </a:solidFill>
              </a:rPr>
              <a:t>Brazil: </a:t>
            </a:r>
            <a:r>
              <a:rPr lang="en-US" sz="1600" dirty="0">
                <a:solidFill>
                  <a:schemeClr val="bg1"/>
                </a:solidFill>
              </a:rPr>
              <a:t>14 sites in 12 cities</a:t>
            </a:r>
          </a:p>
          <a:p>
            <a:pPr algn="ctr">
              <a:lnSpc>
                <a:spcPct val="150000"/>
              </a:lnSpc>
            </a:pPr>
            <a:r>
              <a:rPr lang="en-US" sz="1600" b="1" dirty="0">
                <a:solidFill>
                  <a:schemeClr val="bg1"/>
                </a:solidFill>
              </a:rPr>
              <a:t>Mexico: </a:t>
            </a:r>
            <a:r>
              <a:rPr lang="en-US" sz="1600" dirty="0">
                <a:solidFill>
                  <a:schemeClr val="bg1"/>
                </a:solidFill>
              </a:rPr>
              <a:t>6 sites in 3 cities</a:t>
            </a:r>
          </a:p>
          <a:p>
            <a:pPr algn="ctr">
              <a:lnSpc>
                <a:spcPct val="150000"/>
              </a:lnSpc>
            </a:pPr>
            <a:r>
              <a:rPr lang="en-US" sz="1600" b="1" dirty="0">
                <a:solidFill>
                  <a:schemeClr val="bg1"/>
                </a:solidFill>
              </a:rPr>
              <a:t>Peru: </a:t>
            </a:r>
            <a:r>
              <a:rPr lang="en-US" sz="1600" dirty="0">
                <a:solidFill>
                  <a:schemeClr val="bg1"/>
                </a:solidFill>
              </a:rPr>
              <a:t>10 sites in 7 cities</a:t>
            </a:r>
          </a:p>
        </p:txBody>
      </p:sp>
      <p:pic>
        <p:nvPicPr>
          <p:cNvPr id="54" name="Gráfico 53">
            <a:extLst>
              <a:ext uri="{FF2B5EF4-FFF2-40B4-BE49-F238E27FC236}">
                <a16:creationId xmlns:a16="http://schemas.microsoft.com/office/drawing/2014/main" id="{9826ADFB-A0D4-430E-AC9E-EFE4E300F73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565995" y="391746"/>
            <a:ext cx="1213263" cy="825835"/>
          </a:xfrm>
          <a:prstGeom prst="rect">
            <a:avLst/>
          </a:prstGeom>
        </p:spPr>
      </p:pic>
      <p:grpSp>
        <p:nvGrpSpPr>
          <p:cNvPr id="2" name="Grupo 1"/>
          <p:cNvGrpSpPr/>
          <p:nvPr/>
        </p:nvGrpSpPr>
        <p:grpSpPr>
          <a:xfrm>
            <a:off x="8309737" y="1664112"/>
            <a:ext cx="3527896" cy="2849668"/>
            <a:chOff x="8309737" y="1664112"/>
            <a:chExt cx="3527896" cy="2849668"/>
          </a:xfrm>
        </p:grpSpPr>
        <p:pic>
          <p:nvPicPr>
            <p:cNvPr id="6" name="Imagem 5" descr="Uma imagem contendo texto, mapa&#10;&#10;Descrição gerada automaticamente">
              <a:extLst>
                <a:ext uri="{FF2B5EF4-FFF2-40B4-BE49-F238E27FC236}">
                  <a16:creationId xmlns:a16="http://schemas.microsoft.com/office/drawing/2014/main" id="{173B4EA5-472B-4566-9337-1F0A90CF5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737" y="1664112"/>
              <a:ext cx="3527896" cy="2849668"/>
            </a:xfrm>
            <a:prstGeom prst="rect">
              <a:avLst/>
            </a:prstGeom>
            <a:ln>
              <a:solidFill>
                <a:srgbClr val="27348B"/>
              </a:solidFill>
            </a:ln>
          </p:spPr>
        </p:pic>
        <p:pic>
          <p:nvPicPr>
            <p:cNvPr id="11" name="Imagem 10">
              <a:extLst>
                <a:ext uri="{FF2B5EF4-FFF2-40B4-BE49-F238E27FC236}">
                  <a16:creationId xmlns:a16="http://schemas.microsoft.com/office/drawing/2014/main" id="{11673D17-1F03-447C-824A-84F4ABE909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1714" y="2137180"/>
              <a:ext cx="74531" cy="98283"/>
            </a:xfrm>
            <a:prstGeom prst="rect">
              <a:avLst/>
            </a:prstGeom>
            <a:effectLst>
              <a:outerShdw blurRad="50800" dist="38100" dir="2700000" algn="tl" rotWithShape="0">
                <a:prstClr val="black">
                  <a:alpha val="40000"/>
                </a:prstClr>
              </a:outerShdw>
            </a:effectLst>
          </p:spPr>
        </p:pic>
        <p:pic>
          <p:nvPicPr>
            <p:cNvPr id="21" name="Imagem 20">
              <a:extLst>
                <a:ext uri="{FF2B5EF4-FFF2-40B4-BE49-F238E27FC236}">
                  <a16:creationId xmlns:a16="http://schemas.microsoft.com/office/drawing/2014/main" id="{F35E5D6A-A8DF-4B5C-B319-F358535E67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9963" y="2137180"/>
              <a:ext cx="74531" cy="98283"/>
            </a:xfrm>
            <a:prstGeom prst="rect">
              <a:avLst/>
            </a:prstGeom>
            <a:effectLst>
              <a:outerShdw blurRad="50800" dist="38100" dir="2700000" algn="tl" rotWithShape="0">
                <a:prstClr val="black">
                  <a:alpha val="40000"/>
                </a:prstClr>
              </a:outerShdw>
            </a:effectLst>
          </p:spPr>
        </p:pic>
        <p:pic>
          <p:nvPicPr>
            <p:cNvPr id="22" name="Imagem 21">
              <a:extLst>
                <a:ext uri="{FF2B5EF4-FFF2-40B4-BE49-F238E27FC236}">
                  <a16:creationId xmlns:a16="http://schemas.microsoft.com/office/drawing/2014/main" id="{E72E3DFC-CFDD-48D5-9981-25B95CDF4D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5695" y="2186321"/>
              <a:ext cx="74531" cy="98283"/>
            </a:xfrm>
            <a:prstGeom prst="rect">
              <a:avLst/>
            </a:prstGeom>
            <a:effectLst>
              <a:outerShdw blurRad="50800" dist="38100" dir="2700000" algn="tl" rotWithShape="0">
                <a:prstClr val="black">
                  <a:alpha val="40000"/>
                </a:prstClr>
              </a:outerShdw>
            </a:effectLst>
          </p:spPr>
        </p:pic>
        <p:pic>
          <p:nvPicPr>
            <p:cNvPr id="23" name="Imagem 22">
              <a:extLst>
                <a:ext uri="{FF2B5EF4-FFF2-40B4-BE49-F238E27FC236}">
                  <a16:creationId xmlns:a16="http://schemas.microsoft.com/office/drawing/2014/main" id="{0CC9D37E-1158-46B0-9F60-9FC1879BA3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1782" y="2281389"/>
              <a:ext cx="74531" cy="98283"/>
            </a:xfrm>
            <a:prstGeom prst="rect">
              <a:avLst/>
            </a:prstGeom>
            <a:effectLst>
              <a:outerShdw blurRad="50800" dist="38100" dir="2700000" algn="tl" rotWithShape="0">
                <a:prstClr val="black">
                  <a:alpha val="40000"/>
                </a:prstClr>
              </a:outerShdw>
            </a:effectLst>
          </p:spPr>
        </p:pic>
        <p:pic>
          <p:nvPicPr>
            <p:cNvPr id="26" name="Imagem 25">
              <a:extLst>
                <a:ext uri="{FF2B5EF4-FFF2-40B4-BE49-F238E27FC236}">
                  <a16:creationId xmlns:a16="http://schemas.microsoft.com/office/drawing/2014/main" id="{F4146EE5-9F0F-49D2-8377-EEA8E5CAEB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1632" y="3207073"/>
              <a:ext cx="74531" cy="98283"/>
            </a:xfrm>
            <a:prstGeom prst="rect">
              <a:avLst/>
            </a:prstGeom>
            <a:effectLst>
              <a:outerShdw blurRad="50800" dist="38100" dir="2700000" algn="tl" rotWithShape="0">
                <a:prstClr val="black">
                  <a:alpha val="40000"/>
                </a:prstClr>
              </a:outerShdw>
            </a:effectLst>
          </p:spPr>
        </p:pic>
        <p:pic>
          <p:nvPicPr>
            <p:cNvPr id="27" name="Imagem 26">
              <a:extLst>
                <a:ext uri="{FF2B5EF4-FFF2-40B4-BE49-F238E27FC236}">
                  <a16:creationId xmlns:a16="http://schemas.microsoft.com/office/drawing/2014/main" id="{D54E3061-4B1D-42C2-9D31-4A5BB75E9D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7265" y="3390440"/>
              <a:ext cx="74531" cy="98283"/>
            </a:xfrm>
            <a:prstGeom prst="rect">
              <a:avLst/>
            </a:prstGeom>
            <a:effectLst>
              <a:outerShdw blurRad="50800" dist="38100" dir="2700000" algn="tl" rotWithShape="0">
                <a:prstClr val="black">
                  <a:alpha val="40000"/>
                </a:prstClr>
              </a:outerShdw>
            </a:effectLst>
          </p:spPr>
        </p:pic>
        <p:pic>
          <p:nvPicPr>
            <p:cNvPr id="28" name="Imagem 27">
              <a:extLst>
                <a:ext uri="{FF2B5EF4-FFF2-40B4-BE49-F238E27FC236}">
                  <a16:creationId xmlns:a16="http://schemas.microsoft.com/office/drawing/2014/main" id="{31439E28-2484-421B-888F-F7CB55FB71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3634" y="3379535"/>
              <a:ext cx="74531" cy="98283"/>
            </a:xfrm>
            <a:prstGeom prst="rect">
              <a:avLst/>
            </a:prstGeom>
            <a:effectLst>
              <a:outerShdw blurRad="50800" dist="38100" dir="2700000" algn="tl" rotWithShape="0">
                <a:prstClr val="black">
                  <a:alpha val="40000"/>
                </a:prstClr>
              </a:outerShdw>
            </a:effectLst>
          </p:spPr>
        </p:pic>
        <p:pic>
          <p:nvPicPr>
            <p:cNvPr id="29" name="Imagem 28">
              <a:extLst>
                <a:ext uri="{FF2B5EF4-FFF2-40B4-BE49-F238E27FC236}">
                  <a16:creationId xmlns:a16="http://schemas.microsoft.com/office/drawing/2014/main" id="{65763CCD-AACF-487E-A305-1E33BD7146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8811" y="3242554"/>
              <a:ext cx="74531" cy="98283"/>
            </a:xfrm>
            <a:prstGeom prst="rect">
              <a:avLst/>
            </a:prstGeom>
            <a:effectLst>
              <a:outerShdw blurRad="50800" dist="38100" dir="2700000" algn="tl" rotWithShape="0">
                <a:prstClr val="black">
                  <a:alpha val="40000"/>
                </a:prstClr>
              </a:outerShdw>
            </a:effectLst>
          </p:spPr>
        </p:pic>
        <p:pic>
          <p:nvPicPr>
            <p:cNvPr id="30" name="Imagem 29">
              <a:extLst>
                <a:ext uri="{FF2B5EF4-FFF2-40B4-BE49-F238E27FC236}">
                  <a16:creationId xmlns:a16="http://schemas.microsoft.com/office/drawing/2014/main" id="{79515C7B-BD0C-4D2A-99EE-5196E1FF6D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3780" y="3049881"/>
              <a:ext cx="74531" cy="98283"/>
            </a:xfrm>
            <a:prstGeom prst="rect">
              <a:avLst/>
            </a:prstGeom>
            <a:effectLst>
              <a:outerShdw blurRad="50800" dist="38100" dir="2700000" algn="tl" rotWithShape="0">
                <a:prstClr val="black">
                  <a:alpha val="40000"/>
                </a:prstClr>
              </a:outerShdw>
            </a:effectLst>
          </p:spPr>
        </p:pic>
        <p:pic>
          <p:nvPicPr>
            <p:cNvPr id="31" name="Imagem 30">
              <a:extLst>
                <a:ext uri="{FF2B5EF4-FFF2-40B4-BE49-F238E27FC236}">
                  <a16:creationId xmlns:a16="http://schemas.microsoft.com/office/drawing/2014/main" id="{FC717ABE-1703-4AD3-B97C-FD14429948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6602" y="3536866"/>
              <a:ext cx="74531" cy="98283"/>
            </a:xfrm>
            <a:prstGeom prst="rect">
              <a:avLst/>
            </a:prstGeom>
            <a:effectLst>
              <a:outerShdw blurRad="50800" dist="38100" dir="2700000" algn="tl" rotWithShape="0">
                <a:prstClr val="black">
                  <a:alpha val="40000"/>
                </a:prstClr>
              </a:outerShdw>
            </a:effectLst>
          </p:spPr>
        </p:pic>
        <p:pic>
          <p:nvPicPr>
            <p:cNvPr id="33" name="Imagem 32">
              <a:extLst>
                <a:ext uri="{FF2B5EF4-FFF2-40B4-BE49-F238E27FC236}">
                  <a16:creationId xmlns:a16="http://schemas.microsoft.com/office/drawing/2014/main" id="{8255E23D-6273-477E-857A-DA0BDC95D5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6567" y="3237963"/>
              <a:ext cx="74531" cy="98283"/>
            </a:xfrm>
            <a:prstGeom prst="rect">
              <a:avLst/>
            </a:prstGeom>
            <a:effectLst>
              <a:outerShdw blurRad="50800" dist="38100" dir="2700000" algn="tl" rotWithShape="0">
                <a:prstClr val="black">
                  <a:alpha val="40000"/>
                </a:prstClr>
              </a:outerShdw>
            </a:effectLst>
          </p:spPr>
        </p:pic>
        <p:pic>
          <p:nvPicPr>
            <p:cNvPr id="34" name="Imagem 33">
              <a:extLst>
                <a:ext uri="{FF2B5EF4-FFF2-40B4-BE49-F238E27FC236}">
                  <a16:creationId xmlns:a16="http://schemas.microsoft.com/office/drawing/2014/main" id="{8DD89F20-07A1-4010-B00E-63045E9CB0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37529" y="4121818"/>
              <a:ext cx="74531" cy="98283"/>
            </a:xfrm>
            <a:prstGeom prst="rect">
              <a:avLst/>
            </a:prstGeom>
            <a:effectLst>
              <a:outerShdw blurRad="50800" dist="38100" dir="2700000" algn="tl" rotWithShape="0">
                <a:prstClr val="black">
                  <a:alpha val="40000"/>
                </a:prstClr>
              </a:outerShdw>
            </a:effectLst>
          </p:spPr>
        </p:pic>
        <p:pic>
          <p:nvPicPr>
            <p:cNvPr id="35" name="Imagem 34">
              <a:extLst>
                <a:ext uri="{FF2B5EF4-FFF2-40B4-BE49-F238E27FC236}">
                  <a16:creationId xmlns:a16="http://schemas.microsoft.com/office/drawing/2014/main" id="{09E04CA3-3267-4C80-8C03-FF28DF1DDF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0603" y="4038701"/>
              <a:ext cx="74531" cy="98283"/>
            </a:xfrm>
            <a:prstGeom prst="rect">
              <a:avLst/>
            </a:prstGeom>
            <a:effectLst>
              <a:outerShdw blurRad="50800" dist="38100" dir="2700000" algn="tl" rotWithShape="0">
                <a:prstClr val="black">
                  <a:alpha val="40000"/>
                </a:prstClr>
              </a:outerShdw>
            </a:effectLst>
          </p:spPr>
        </p:pic>
        <p:pic>
          <p:nvPicPr>
            <p:cNvPr id="38" name="Imagem 37">
              <a:extLst>
                <a:ext uri="{FF2B5EF4-FFF2-40B4-BE49-F238E27FC236}">
                  <a16:creationId xmlns:a16="http://schemas.microsoft.com/office/drawing/2014/main" id="{CD9CAB30-6190-48D7-AD01-CEF772D82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17059" y="3798219"/>
              <a:ext cx="74531" cy="98283"/>
            </a:xfrm>
            <a:prstGeom prst="rect">
              <a:avLst/>
            </a:prstGeom>
            <a:effectLst>
              <a:outerShdw blurRad="50800" dist="38100" dir="2700000" algn="tl" rotWithShape="0">
                <a:prstClr val="black">
                  <a:alpha val="40000"/>
                </a:prstClr>
              </a:outerShdw>
            </a:effectLst>
          </p:spPr>
        </p:pic>
        <p:pic>
          <p:nvPicPr>
            <p:cNvPr id="39" name="Imagem 38">
              <a:extLst>
                <a:ext uri="{FF2B5EF4-FFF2-40B4-BE49-F238E27FC236}">
                  <a16:creationId xmlns:a16="http://schemas.microsoft.com/office/drawing/2014/main" id="{8903E76E-114E-49FA-B80F-DB76B9A318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8330" y="3798219"/>
              <a:ext cx="74531" cy="98283"/>
            </a:xfrm>
            <a:prstGeom prst="rect">
              <a:avLst/>
            </a:prstGeom>
            <a:effectLst>
              <a:outerShdw blurRad="50800" dist="38100" dir="2700000" algn="tl" rotWithShape="0">
                <a:prstClr val="black">
                  <a:alpha val="40000"/>
                </a:prstClr>
              </a:outerShdw>
            </a:effectLst>
          </p:spPr>
        </p:pic>
        <p:pic>
          <p:nvPicPr>
            <p:cNvPr id="40" name="Imagem 39">
              <a:extLst>
                <a:ext uri="{FF2B5EF4-FFF2-40B4-BE49-F238E27FC236}">
                  <a16:creationId xmlns:a16="http://schemas.microsoft.com/office/drawing/2014/main" id="{8BCE0498-8FB6-4E03-9C7B-11DC9C34D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7694" y="3811528"/>
              <a:ext cx="74531" cy="98283"/>
            </a:xfrm>
            <a:prstGeom prst="rect">
              <a:avLst/>
            </a:prstGeom>
            <a:effectLst>
              <a:outerShdw blurRad="50800" dist="38100" dir="2700000" algn="tl" rotWithShape="0">
                <a:prstClr val="black">
                  <a:alpha val="40000"/>
                </a:prstClr>
              </a:outerShdw>
            </a:effectLst>
          </p:spPr>
        </p:pic>
        <p:pic>
          <p:nvPicPr>
            <p:cNvPr id="45" name="Imagem 44">
              <a:extLst>
                <a:ext uri="{FF2B5EF4-FFF2-40B4-BE49-F238E27FC236}">
                  <a16:creationId xmlns:a16="http://schemas.microsoft.com/office/drawing/2014/main" id="{4805356E-9483-4561-8F3C-A33BB36641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9488" y="3828855"/>
              <a:ext cx="74531" cy="98283"/>
            </a:xfrm>
            <a:prstGeom prst="rect">
              <a:avLst/>
            </a:prstGeom>
            <a:effectLst>
              <a:outerShdw blurRad="50800" dist="38100" dir="2700000" algn="tl" rotWithShape="0">
                <a:prstClr val="black">
                  <a:alpha val="40000"/>
                </a:prstClr>
              </a:outerShdw>
            </a:effectLst>
          </p:spPr>
        </p:pic>
        <p:pic>
          <p:nvPicPr>
            <p:cNvPr id="36" name="Imagem 35">
              <a:extLst>
                <a:ext uri="{FF2B5EF4-FFF2-40B4-BE49-F238E27FC236}">
                  <a16:creationId xmlns:a16="http://schemas.microsoft.com/office/drawing/2014/main" id="{4111526A-DF70-4C1D-903B-98B6B96A5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8096" y="3837454"/>
              <a:ext cx="74531" cy="98283"/>
            </a:xfrm>
            <a:prstGeom prst="rect">
              <a:avLst/>
            </a:prstGeom>
            <a:effectLst>
              <a:outerShdw blurRad="50800" dist="38100" dir="2700000" algn="tl" rotWithShape="0">
                <a:prstClr val="black">
                  <a:alpha val="40000"/>
                </a:prstClr>
              </a:outerShdw>
            </a:effectLst>
          </p:spPr>
        </p:pic>
        <p:pic>
          <p:nvPicPr>
            <p:cNvPr id="46" name="Imagem 45">
              <a:extLst>
                <a:ext uri="{FF2B5EF4-FFF2-40B4-BE49-F238E27FC236}">
                  <a16:creationId xmlns:a16="http://schemas.microsoft.com/office/drawing/2014/main" id="{67B22F57-6821-4DA1-86DE-88C020ACFD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9364" y="3852744"/>
              <a:ext cx="74531" cy="98283"/>
            </a:xfrm>
            <a:prstGeom prst="rect">
              <a:avLst/>
            </a:prstGeom>
            <a:effectLst>
              <a:outerShdw blurRad="50800" dist="38100" dir="2700000" algn="tl" rotWithShape="0">
                <a:prstClr val="black">
                  <a:alpha val="40000"/>
                </a:prstClr>
              </a:outerShdw>
            </a:effectLst>
          </p:spPr>
        </p:pic>
        <p:pic>
          <p:nvPicPr>
            <p:cNvPr id="47" name="Imagem 46">
              <a:extLst>
                <a:ext uri="{FF2B5EF4-FFF2-40B4-BE49-F238E27FC236}">
                  <a16:creationId xmlns:a16="http://schemas.microsoft.com/office/drawing/2014/main" id="{60C81EE2-0C78-4616-8118-5E7E5758BE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4324" y="3814802"/>
              <a:ext cx="74531" cy="98283"/>
            </a:xfrm>
            <a:prstGeom prst="rect">
              <a:avLst/>
            </a:prstGeom>
            <a:effectLst>
              <a:outerShdw blurRad="50800" dist="38100" dir="2700000" algn="tl" rotWithShape="0">
                <a:prstClr val="black">
                  <a:alpha val="40000"/>
                </a:prstClr>
              </a:outerShdw>
            </a:effectLst>
          </p:spPr>
        </p:pic>
        <p:pic>
          <p:nvPicPr>
            <p:cNvPr id="48" name="Imagem 47">
              <a:extLst>
                <a:ext uri="{FF2B5EF4-FFF2-40B4-BE49-F238E27FC236}">
                  <a16:creationId xmlns:a16="http://schemas.microsoft.com/office/drawing/2014/main" id="{730D7EB3-9A1B-4B85-A4D7-2151D42685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1364" y="3844144"/>
              <a:ext cx="74531" cy="98283"/>
            </a:xfrm>
            <a:prstGeom prst="rect">
              <a:avLst/>
            </a:prstGeom>
            <a:effectLst>
              <a:outerShdw blurRad="50800" dist="38100" dir="2700000" algn="tl" rotWithShape="0">
                <a:prstClr val="black">
                  <a:alpha val="40000"/>
                </a:prstClr>
              </a:outerShdw>
            </a:effectLst>
          </p:spPr>
        </p:pic>
        <p:pic>
          <p:nvPicPr>
            <p:cNvPr id="37" name="Imagem 36">
              <a:extLst>
                <a:ext uri="{FF2B5EF4-FFF2-40B4-BE49-F238E27FC236}">
                  <a16:creationId xmlns:a16="http://schemas.microsoft.com/office/drawing/2014/main" id="{4459EBB5-9CD7-4AD6-AE88-9EEAD799C6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6196" y="3868033"/>
              <a:ext cx="74531" cy="98283"/>
            </a:xfrm>
            <a:prstGeom prst="rect">
              <a:avLst/>
            </a:prstGeom>
            <a:effectLst>
              <a:outerShdw blurRad="50800" dist="38100" dir="2700000" algn="tl" rotWithShape="0">
                <a:prstClr val="black">
                  <a:alpha val="40000"/>
                </a:prstClr>
              </a:outerShdw>
            </a:effectLst>
          </p:spPr>
        </p:pic>
        <p:pic>
          <p:nvPicPr>
            <p:cNvPr id="43" name="Imagem 42">
              <a:extLst>
                <a:ext uri="{FF2B5EF4-FFF2-40B4-BE49-F238E27FC236}">
                  <a16:creationId xmlns:a16="http://schemas.microsoft.com/office/drawing/2014/main" id="{ED266B22-1E63-4FE9-B4B0-527B61936F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7618" y="3066955"/>
              <a:ext cx="74531" cy="98283"/>
            </a:xfrm>
            <a:prstGeom prst="rect">
              <a:avLst/>
            </a:prstGeom>
            <a:effectLst>
              <a:outerShdw blurRad="50800" dist="38100" dir="2700000" algn="tl" rotWithShape="0">
                <a:prstClr val="black">
                  <a:alpha val="40000"/>
                </a:prstClr>
              </a:outerShdw>
            </a:effectLst>
          </p:spPr>
        </p:pic>
        <p:pic>
          <p:nvPicPr>
            <p:cNvPr id="44" name="Imagem 43">
              <a:extLst>
                <a:ext uri="{FF2B5EF4-FFF2-40B4-BE49-F238E27FC236}">
                  <a16:creationId xmlns:a16="http://schemas.microsoft.com/office/drawing/2014/main" id="{753B097E-56BE-4305-BFDF-FFB0B33F0C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761" y="3157932"/>
              <a:ext cx="74531" cy="98283"/>
            </a:xfrm>
            <a:prstGeom prst="rect">
              <a:avLst/>
            </a:prstGeom>
            <a:effectLst>
              <a:outerShdw blurRad="50800" dist="38100" dir="2700000" algn="tl" rotWithShape="0">
                <a:prstClr val="black">
                  <a:alpha val="40000"/>
                </a:prstClr>
              </a:outerShdw>
            </a:effectLst>
          </p:spPr>
        </p:pic>
        <p:pic>
          <p:nvPicPr>
            <p:cNvPr id="49" name="Imagem 48">
              <a:extLst>
                <a:ext uri="{FF2B5EF4-FFF2-40B4-BE49-F238E27FC236}">
                  <a16:creationId xmlns:a16="http://schemas.microsoft.com/office/drawing/2014/main" id="{E8A859E4-A45C-4D5F-9A9A-08C4E6A019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5695" y="2281389"/>
              <a:ext cx="74531" cy="98283"/>
            </a:xfrm>
            <a:prstGeom prst="rect">
              <a:avLst/>
            </a:prstGeom>
            <a:effectLst>
              <a:outerShdw blurRad="50800" dist="38100" dir="2700000" algn="tl" rotWithShape="0">
                <a:prstClr val="black">
                  <a:alpha val="40000"/>
                </a:prstClr>
              </a:outerShdw>
            </a:effectLst>
          </p:spPr>
        </p:pic>
        <p:pic>
          <p:nvPicPr>
            <p:cNvPr id="50" name="Imagem 49">
              <a:extLst>
                <a:ext uri="{FF2B5EF4-FFF2-40B4-BE49-F238E27FC236}">
                  <a16:creationId xmlns:a16="http://schemas.microsoft.com/office/drawing/2014/main" id="{494C1013-B45E-42A9-9F0B-53E1260B6C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88626" y="3912775"/>
              <a:ext cx="74531" cy="98283"/>
            </a:xfrm>
            <a:prstGeom prst="rect">
              <a:avLst/>
            </a:prstGeom>
            <a:effectLst>
              <a:outerShdw blurRad="50800" dist="38100" dir="2700000" algn="tl" rotWithShape="0">
                <a:prstClr val="black">
                  <a:alpha val="40000"/>
                </a:prstClr>
              </a:outerShdw>
            </a:effectLst>
          </p:spPr>
        </p:pic>
        <p:pic>
          <p:nvPicPr>
            <p:cNvPr id="41" name="Imagem 40">
              <a:extLst>
                <a:ext uri="{FF2B5EF4-FFF2-40B4-BE49-F238E27FC236}">
                  <a16:creationId xmlns:a16="http://schemas.microsoft.com/office/drawing/2014/main" id="{8255E23D-6273-477E-857A-DA0BDC95D5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3800" y="3428220"/>
              <a:ext cx="74531" cy="98283"/>
            </a:xfrm>
            <a:prstGeom prst="rect">
              <a:avLst/>
            </a:prstGeom>
            <a:effectLst>
              <a:outerShdw blurRad="50800" dist="38100" dir="2700000" algn="tl" rotWithShape="0">
                <a:prstClr val="black">
                  <a:alpha val="40000"/>
                </a:prstClr>
              </a:outerShdw>
            </a:effectLst>
          </p:spPr>
        </p:pic>
      </p:grpSp>
      <p:sp>
        <p:nvSpPr>
          <p:cNvPr id="3" name="Título 2">
            <a:extLst>
              <a:ext uri="{FF2B5EF4-FFF2-40B4-BE49-F238E27FC236}">
                <a16:creationId xmlns:a16="http://schemas.microsoft.com/office/drawing/2014/main" id="{058D4D7C-3EEF-46C5-90C9-64FDD54BF3E9}"/>
              </a:ext>
            </a:extLst>
          </p:cNvPr>
          <p:cNvSpPr>
            <a:spLocks noGrp="1"/>
          </p:cNvSpPr>
          <p:nvPr>
            <p:ph type="title"/>
          </p:nvPr>
        </p:nvSpPr>
        <p:spPr>
          <a:xfrm>
            <a:off x="1234439" y="470067"/>
            <a:ext cx="8927709" cy="684435"/>
          </a:xfrm>
        </p:spPr>
        <p:txBody>
          <a:bodyPr>
            <a:noAutofit/>
          </a:bodyPr>
          <a:lstStyle/>
          <a:p>
            <a:r>
              <a:rPr lang="en-US" dirty="0" err="1"/>
              <a:t>PrEParedness</a:t>
            </a:r>
            <a:r>
              <a:rPr lang="en-US" dirty="0"/>
              <a:t> for the Rollout of Effective HIV</a:t>
            </a:r>
            <a:br>
              <a:rPr lang="en-US" dirty="0"/>
            </a:br>
            <a:r>
              <a:rPr lang="en-US" dirty="0"/>
              <a:t>Prevention among Key Affected Populations in Brazil, Peru and Mexico</a:t>
            </a:r>
            <a:endParaRPr lang="pt-BR" dirty="0"/>
          </a:p>
        </p:txBody>
      </p:sp>
    </p:spTree>
    <p:extLst>
      <p:ext uri="{BB962C8B-B14F-4D97-AF65-F5344CB8AC3E}">
        <p14:creationId xmlns:p14="http://schemas.microsoft.com/office/powerpoint/2010/main" val="546395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m 47">
            <a:extLst>
              <a:ext uri="{FF2B5EF4-FFF2-40B4-BE49-F238E27FC236}">
                <a16:creationId xmlns:a16="http://schemas.microsoft.com/office/drawing/2014/main" id="{54277FED-B5A8-4546-BCDD-38ABC88A508A}"/>
              </a:ext>
            </a:extLst>
          </p:cNvPr>
          <p:cNvPicPr>
            <a:picLocks noChangeAspect="1"/>
          </p:cNvPicPr>
          <p:nvPr/>
        </p:nvPicPr>
        <p:blipFill>
          <a:blip r:embed="rId3"/>
          <a:stretch>
            <a:fillRect/>
          </a:stretch>
        </p:blipFill>
        <p:spPr>
          <a:xfrm>
            <a:off x="2888237" y="255239"/>
            <a:ext cx="6468417" cy="6395258"/>
          </a:xfrm>
          <a:prstGeom prst="rect">
            <a:avLst/>
          </a:prstGeom>
        </p:spPr>
      </p:pic>
      <p:pic>
        <p:nvPicPr>
          <p:cNvPr id="52" name="Imagem 51">
            <a:extLst>
              <a:ext uri="{FF2B5EF4-FFF2-40B4-BE49-F238E27FC236}">
                <a16:creationId xmlns:a16="http://schemas.microsoft.com/office/drawing/2014/main" id="{382E6595-4216-4A5E-933C-A3FC5001D299}"/>
              </a:ext>
            </a:extLst>
          </p:cNvPr>
          <p:cNvPicPr>
            <a:picLocks noChangeAspect="1"/>
          </p:cNvPicPr>
          <p:nvPr/>
        </p:nvPicPr>
        <p:blipFill>
          <a:blip r:embed="rId4"/>
          <a:stretch>
            <a:fillRect/>
          </a:stretch>
        </p:blipFill>
        <p:spPr>
          <a:xfrm>
            <a:off x="2891285" y="255239"/>
            <a:ext cx="6462320" cy="6395258"/>
          </a:xfrm>
          <a:prstGeom prst="rect">
            <a:avLst/>
          </a:prstGeom>
        </p:spPr>
      </p:pic>
      <p:pic>
        <p:nvPicPr>
          <p:cNvPr id="56" name="Imagem 55">
            <a:extLst>
              <a:ext uri="{FF2B5EF4-FFF2-40B4-BE49-F238E27FC236}">
                <a16:creationId xmlns:a16="http://schemas.microsoft.com/office/drawing/2014/main" id="{B305F099-7338-415C-AB09-57A51C9A2D0E}"/>
              </a:ext>
            </a:extLst>
          </p:cNvPr>
          <p:cNvPicPr>
            <a:picLocks noChangeAspect="1"/>
          </p:cNvPicPr>
          <p:nvPr/>
        </p:nvPicPr>
        <p:blipFill>
          <a:blip r:embed="rId5">
            <a:duotone>
              <a:prstClr val="black"/>
              <a:srgbClr val="003399">
                <a:tint val="45000"/>
                <a:satMod val="400000"/>
              </a:srgbClr>
            </a:duotone>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Lst>
          </a:blip>
          <a:stretch>
            <a:fillRect/>
          </a:stretch>
        </p:blipFill>
        <p:spPr>
          <a:xfrm>
            <a:off x="2888237" y="255239"/>
            <a:ext cx="6468417" cy="6395258"/>
          </a:xfrm>
          <a:prstGeom prst="rect">
            <a:avLst/>
          </a:prstGeom>
        </p:spPr>
      </p:pic>
      <p:sp>
        <p:nvSpPr>
          <p:cNvPr id="40" name="Título 3">
            <a:extLst>
              <a:ext uri="{FF2B5EF4-FFF2-40B4-BE49-F238E27FC236}">
                <a16:creationId xmlns:a16="http://schemas.microsoft.com/office/drawing/2014/main" id="{BCC0AED3-7799-4DBC-A0A0-7B2643857525}"/>
              </a:ext>
            </a:extLst>
          </p:cNvPr>
          <p:cNvSpPr txBox="1">
            <a:spLocks/>
          </p:cNvSpPr>
          <p:nvPr/>
        </p:nvSpPr>
        <p:spPr>
          <a:xfrm>
            <a:off x="1206424" y="-809852"/>
            <a:ext cx="7161812" cy="7241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lnSpc>
                <a:spcPct val="80000"/>
              </a:lnSpc>
            </a:pPr>
            <a:endParaRPr lang="pt-BR" sz="2800" dirty="0"/>
          </a:p>
        </p:txBody>
      </p:sp>
      <p:sp>
        <p:nvSpPr>
          <p:cNvPr id="2" name="Título 1">
            <a:extLst>
              <a:ext uri="{FF2B5EF4-FFF2-40B4-BE49-F238E27FC236}">
                <a16:creationId xmlns:a16="http://schemas.microsoft.com/office/drawing/2014/main" id="{8972EB8F-3ECB-4216-9FA2-670B8680C935}"/>
              </a:ext>
            </a:extLst>
          </p:cNvPr>
          <p:cNvSpPr>
            <a:spLocks noGrp="1"/>
          </p:cNvSpPr>
          <p:nvPr>
            <p:ph type="title"/>
          </p:nvPr>
        </p:nvSpPr>
        <p:spPr/>
        <p:txBody>
          <a:bodyPr>
            <a:normAutofit/>
          </a:bodyPr>
          <a:lstStyle/>
          <a:p>
            <a:r>
              <a:rPr lang="en-US" dirty="0"/>
              <a:t>Brazil – 14 sites in 12 cities</a:t>
            </a:r>
            <a:endParaRPr lang="pt-BR" dirty="0"/>
          </a:p>
        </p:txBody>
      </p:sp>
    </p:spTree>
    <p:extLst>
      <p:ext uri="{BB962C8B-B14F-4D97-AF65-F5344CB8AC3E}">
        <p14:creationId xmlns:p14="http://schemas.microsoft.com/office/powerpoint/2010/main" val="264548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10" presetClass="entr" presetSubtype="0" fill="hold" nodeType="withEffect">
                                  <p:stCondLst>
                                    <p:cond delay="5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47" presetClass="entr" presetSubtype="0" fill="hold" nodeType="withEffect">
                                  <p:stCondLst>
                                    <p:cond delay="50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strVal val="#ppt_x"/>
                                          </p:val>
                                        </p:tav>
                                        <p:tav tm="100000">
                                          <p:val>
                                            <p:strVal val="#ppt_x"/>
                                          </p:val>
                                        </p:tav>
                                      </p:tavLst>
                                    </p:anim>
                                    <p:anim calcmode="lin" valueType="num">
                                      <p:cBhvr>
                                        <p:cTn id="22"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19925</TotalTime>
  <Words>2477</Words>
  <Application>Microsoft Office PowerPoint</Application>
  <PresentationFormat>Widescreen</PresentationFormat>
  <Paragraphs>486</Paragraphs>
  <Slides>25</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MS PGothic</vt:lpstr>
      <vt:lpstr>Arial</vt:lpstr>
      <vt:lpstr>Calibri</vt:lpstr>
      <vt:lpstr>Ebrima</vt:lpstr>
      <vt:lpstr>Franklin Gothic Book</vt:lpstr>
      <vt:lpstr>Franklin Gothic Demi</vt:lpstr>
      <vt:lpstr>Franklin Gothic Medium</vt:lpstr>
      <vt:lpstr>Raleway</vt:lpstr>
      <vt:lpstr>Times New Roman</vt:lpstr>
      <vt:lpstr>Verdana</vt:lpstr>
      <vt:lpstr>Wingdings</vt:lpstr>
      <vt:lpstr>AIDS 2016_Template</vt:lpstr>
      <vt:lpstr>PowerPoint Presentation</vt:lpstr>
      <vt:lpstr>Safety, early continuation and adherence of same day PrEP initiation among MSM and TGW in Brazil, Mexico and Peru The ImPrEP Study</vt:lpstr>
      <vt:lpstr>Conflict of Interest Disclosure</vt:lpstr>
      <vt:lpstr>PowerPoint Presentation</vt:lpstr>
      <vt:lpstr>Prevalence of HIV among Key-Populations in Latin America</vt:lpstr>
      <vt:lpstr>New HIV infections among adults (15+) in Latin America and the Caribbean by sex, 2010-2016</vt:lpstr>
      <vt:lpstr>WHO on HIV Pre-exposure  prophylaxis (PrEP)</vt:lpstr>
      <vt:lpstr>PrEParedness for the Rollout of Effective HIV Prevention among Key Affected Populations in Brazil, Peru and Mexico</vt:lpstr>
      <vt:lpstr>Brazil – 14 sites in 12 cities</vt:lpstr>
      <vt:lpstr>Mexico – 6 sites in 3 cities</vt:lpstr>
      <vt:lpstr>Peru – 10 sites in 7 cities</vt:lpstr>
      <vt:lpstr>Study procedures by visit</vt:lpstr>
      <vt:lpstr>PrEP Monitoring System in SICLOM (ARV logistic system)</vt:lpstr>
      <vt:lpstr>Definitions and outcomes</vt:lpstr>
      <vt:lpstr>Sociodemographic Characteristics</vt:lpstr>
      <vt:lpstr>Sociodemographic Characteristics</vt:lpstr>
      <vt:lpstr>Behavioral Characteristics</vt:lpstr>
      <vt:lpstr>Behavioral Characteristics</vt:lpstr>
      <vt:lpstr>PowerPoint Presentation</vt:lpstr>
      <vt:lpstr>PowerPoint Presentation</vt:lpstr>
      <vt:lpstr>PowerPoint Presentation</vt:lpstr>
      <vt:lpstr>Conclusions</vt:lpstr>
      <vt:lpstr>Conclusions</vt:lpstr>
      <vt:lpstr>Acknowledgments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207</cp:revision>
  <cp:lastPrinted>2017-01-16T15:31:13Z</cp:lastPrinted>
  <dcterms:created xsi:type="dcterms:W3CDTF">2017-01-13T09:09:35Z</dcterms:created>
  <dcterms:modified xsi:type="dcterms:W3CDTF">2019-07-23T21:08:23Z</dcterms:modified>
</cp:coreProperties>
</file>